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70" r:id="rId4"/>
    <p:sldId id="260" r:id="rId5"/>
    <p:sldId id="262" r:id="rId6"/>
    <p:sldId id="273" r:id="rId7"/>
    <p:sldId id="272" r:id="rId8"/>
    <p:sldId id="266" r:id="rId9"/>
    <p:sldId id="267" r:id="rId10"/>
    <p:sldId id="261" r:id="rId11"/>
    <p:sldId id="268" r:id="rId12"/>
    <p:sldId id="265" r:id="rId13"/>
    <p:sldId id="271" r:id="rId1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1FF"/>
    <a:srgbClr val="E9EBF5"/>
    <a:srgbClr val="CFD5EA"/>
    <a:srgbClr val="0D2552"/>
    <a:srgbClr val="FF8181"/>
    <a:srgbClr val="E9E6F3"/>
    <a:srgbClr val="7030A0"/>
    <a:srgbClr val="F8F7FF"/>
    <a:srgbClr val="5F4DFF"/>
    <a:srgbClr val="66CB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10"/>
  </p:normalViewPr>
  <p:slideViewPr>
    <p:cSldViewPr snapToGrid="0" snapToObjects="1">
      <p:cViewPr varScale="1">
        <p:scale>
          <a:sx n="106" d="100"/>
          <a:sy n="106" d="100"/>
        </p:scale>
        <p:origin x="77" y="-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jp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129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73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48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43.jpg"/><Relationship Id="rId3" Type="http://schemas.openxmlformats.org/officeDocument/2006/relationships/image" Target="../media/image34.jp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11" Type="http://schemas.openxmlformats.org/officeDocument/2006/relationships/image" Target="../media/image41.png"/><Relationship Id="rId5" Type="http://schemas.openxmlformats.org/officeDocument/2006/relationships/image" Target="../media/image36.png"/><Relationship Id="rId10" Type="http://schemas.openxmlformats.org/officeDocument/2006/relationships/image" Target="../media/image40.png"/><Relationship Id="rId4" Type="http://schemas.openxmlformats.org/officeDocument/2006/relationships/image" Target="../media/image35.jpeg"/><Relationship Id="rId9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janine@hqnfts.xyz" TargetMode="External"/><Relationship Id="rId2" Type="http://schemas.openxmlformats.org/officeDocument/2006/relationships/hyperlink" Target="http://www.hqnfts.xyz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0.png"/><Relationship Id="rId4" Type="http://schemas.openxmlformats.org/officeDocument/2006/relationships/hyperlink" Target="mailto:divya@hqnfts.xyz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32.png"/><Relationship Id="rId3" Type="http://schemas.openxmlformats.org/officeDocument/2006/relationships/image" Target="../media/image5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E4E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E60416A-6932-F695-B420-B0E72F217738}"/>
              </a:ext>
            </a:extLst>
          </p:cNvPr>
          <p:cNvGrpSpPr/>
          <p:nvPr/>
        </p:nvGrpSpPr>
        <p:grpSpPr>
          <a:xfrm>
            <a:off x="247299" y="476754"/>
            <a:ext cx="7172804" cy="5143500"/>
            <a:chOff x="247299" y="476754"/>
            <a:chExt cx="7172804" cy="5143500"/>
          </a:xfrm>
        </p:grpSpPr>
        <p:pic>
          <p:nvPicPr>
            <p:cNvPr id="10" name="Image 1" descr="https://pitch-assets-ccb95893-de3f-4266-973c-20049231b248.s3.eu-west-1.amazonaws.com/5698a7fd-bad6-4717-920f-7d85fea5ef43?pitch-bytes=23860&amp;pitch-content-type=image%2Fpng"/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463182" y="597502"/>
              <a:ext cx="1379802" cy="200025"/>
            </a:xfrm>
            <a:prstGeom prst="rect">
              <a:avLst/>
            </a:prstGeom>
          </p:spPr>
        </p:pic>
        <p:sp>
          <p:nvSpPr>
            <p:cNvPr id="14" name="Text 4">
              <a:extLst>
                <a:ext uri="{FF2B5EF4-FFF2-40B4-BE49-F238E27FC236}">
                  <a16:creationId xmlns:a16="http://schemas.microsoft.com/office/drawing/2014/main" id="{36BD008D-2FF8-F7D5-DEA6-54DB4E4877E7}"/>
                </a:ext>
              </a:extLst>
            </p:cNvPr>
            <p:cNvSpPr/>
            <p:nvPr/>
          </p:nvSpPr>
          <p:spPr>
            <a:xfrm>
              <a:off x="462092" y="1323296"/>
              <a:ext cx="4046603" cy="2496908"/>
            </a:xfrm>
            <a:prstGeom prst="rect">
              <a:avLst/>
            </a:prstGeom>
            <a:noFill/>
            <a:ln/>
            <a:effectLst>
              <a:outerShdw blurRad="3175" dist="12700" dir="2700000" algn="bl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rtlCol="0" anchor="b"/>
            <a:lstStyle/>
            <a:p>
              <a:pPr algn="l">
                <a:lnSpc>
                  <a:spcPts val="1620"/>
                </a:lnSpc>
              </a:pPr>
              <a:endParaRPr lang="en-US" sz="1800" dirty="0"/>
            </a:p>
            <a:p>
              <a:pPr algn="l">
                <a:lnSpc>
                  <a:spcPts val="4050"/>
                </a:lnSpc>
              </a:pPr>
              <a:r>
                <a:rPr lang="en-US" sz="4500" b="1" kern="0" spc="-48" dirty="0" err="1">
                  <a:latin typeface="Inter" pitchFamily="34" charset="0"/>
                  <a:ea typeface="Inter" pitchFamily="34" charset="-122"/>
                  <a:cs typeface="Inter" pitchFamily="34" charset="-120"/>
                </a:rPr>
                <a:t>JurnyOn</a:t>
              </a:r>
              <a:endParaRPr lang="en-US" sz="1800" dirty="0"/>
            </a:p>
            <a:p>
              <a:pPr algn="l">
                <a:lnSpc>
                  <a:spcPts val="1620"/>
                </a:lnSpc>
              </a:pPr>
              <a:endParaRPr lang="en-US" sz="1800" dirty="0"/>
            </a:p>
            <a:p>
              <a:pPr algn="l">
                <a:lnSpc>
                  <a:spcPts val="2498"/>
                </a:lnSpc>
              </a:pPr>
              <a:r>
                <a:rPr lang="en-US" sz="2800" b="1" kern="0" spc="-48" dirty="0">
                  <a:latin typeface="Inter" pitchFamily="34" charset="0"/>
                  <a:ea typeface="Inter" pitchFamily="34" charset="-122"/>
                  <a:cs typeface="Inter" pitchFamily="34" charset="-120"/>
                </a:rPr>
                <a:t>Worlds 1st Blockchain based Railcard &amp; Train Ticketing App</a:t>
              </a:r>
              <a:endParaRPr lang="en-US" sz="1800" dirty="0"/>
            </a:p>
          </p:txBody>
        </p:sp>
        <p:pic>
          <p:nvPicPr>
            <p:cNvPr id="15" name="Image 8" descr="https://pitch-assets-ccb95893-de3f-4266-973c-20049231b248.s3.eu-west-1.amazonaws.com/db79dfc0-a819-4b32-8133-dd535d37f5e3?pitch-bytes=15819&amp;pitch-content-type=image%2Fsvg%2Bxml">
              <a:extLst>
                <a:ext uri="{FF2B5EF4-FFF2-40B4-BE49-F238E27FC236}">
                  <a16:creationId xmlns:a16="http://schemas.microsoft.com/office/drawing/2014/main" id="{86CA9610-003C-BEFE-8022-03DC6C432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47299" y="4602625"/>
              <a:ext cx="601673" cy="361004"/>
            </a:xfrm>
            <a:prstGeom prst="rect">
              <a:avLst/>
            </a:prstGeom>
          </p:spPr>
        </p:pic>
        <p:pic>
          <p:nvPicPr>
            <p:cNvPr id="17" name="Picture 16" descr="A logo on a black background&#10;&#10;Description automatically generated">
              <a:extLst>
                <a:ext uri="{FF2B5EF4-FFF2-40B4-BE49-F238E27FC236}">
                  <a16:creationId xmlns:a16="http://schemas.microsoft.com/office/drawing/2014/main" id="{6528F4AB-C539-6D6E-B125-80D0A5C5F9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9912" t="37209" r="8679" b="37289"/>
            <a:stretch/>
          </p:blipFill>
          <p:spPr>
            <a:xfrm>
              <a:off x="3322667" y="4669935"/>
              <a:ext cx="1249333" cy="293694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8C446CD-AD3C-EE3F-C338-39D77044A57E}"/>
                </a:ext>
              </a:extLst>
            </p:cNvPr>
            <p:cNvGrpSpPr/>
            <p:nvPr/>
          </p:nvGrpSpPr>
          <p:grpSpPr>
            <a:xfrm>
              <a:off x="962266" y="4624749"/>
              <a:ext cx="2566115" cy="454590"/>
              <a:chOff x="2439257" y="4711304"/>
              <a:chExt cx="1684319" cy="298379"/>
            </a:xfrm>
          </p:grpSpPr>
          <p:pic>
            <p:nvPicPr>
              <p:cNvPr id="18" name="Image 0" descr="https://pitch-assets-ccb95893-de3f-4266-973c-20049231b248.s3.eu-west-1.amazonaws.com/d18b0ece-58cb-4755-b504-c2067a3141ff?pitch-bytes=39481&amp;pitch-content-type=image%2Fpng">
                <a:extLst>
                  <a:ext uri="{FF2B5EF4-FFF2-40B4-BE49-F238E27FC236}">
                    <a16:creationId xmlns:a16="http://schemas.microsoft.com/office/drawing/2014/main" id="{6D477E1E-EC85-343B-A201-F3CA9BB3B1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25256" t="49434" b="42739"/>
              <a:stretch/>
            </p:blipFill>
            <p:spPr>
              <a:xfrm>
                <a:off x="2686466" y="4779981"/>
                <a:ext cx="1400456" cy="114732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9" name="Image 0" descr="https://pitch-assets-ccb95893-de3f-4266-973c-20049231b248.s3.eu-west-1.amazonaws.com/d18b0ece-58cb-4755-b504-c2067a3141ff?pitch-bytes=39481&amp;pitch-content-type=image%2Fpng">
                <a:extLst>
                  <a:ext uri="{FF2B5EF4-FFF2-40B4-BE49-F238E27FC236}">
                    <a16:creationId xmlns:a16="http://schemas.microsoft.com/office/drawing/2014/main" id="{70AF1FCF-1108-16BD-AE0A-E714E4B743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7139" t="37682" r="73263" b="37516"/>
              <a:stretch/>
            </p:blipFill>
            <p:spPr>
              <a:xfrm>
                <a:off x="2474402" y="4711304"/>
                <a:ext cx="256747" cy="254193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5D740E48-7197-676C-E460-26567F2B1A67}"/>
                  </a:ext>
                </a:extLst>
              </p:cNvPr>
              <p:cNvSpPr/>
              <p:nvPr/>
            </p:nvSpPr>
            <p:spPr>
              <a:xfrm>
                <a:off x="2439257" y="4729525"/>
                <a:ext cx="1684319" cy="28015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5" name="Picture 24" descr="A person's identification card&#10;&#10;Description automatically generated">
              <a:extLst>
                <a:ext uri="{FF2B5EF4-FFF2-40B4-BE49-F238E27FC236}">
                  <a16:creationId xmlns:a16="http://schemas.microsoft.com/office/drawing/2014/main" id="{B81E2736-2F71-3C02-CF60-A02909266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74453" y="476754"/>
              <a:ext cx="2645650" cy="5143500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5219149-F891-6BAB-48BB-65E0D4428787}"/>
              </a:ext>
            </a:extLst>
          </p:cNvPr>
          <p:cNvSpPr/>
          <p:nvPr/>
        </p:nvSpPr>
        <p:spPr>
          <a:xfrm>
            <a:off x="5155883" y="3369600"/>
            <a:ext cx="1994400" cy="3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7B6DD0-B13A-FB39-B15A-F6A3A33639F9}"/>
              </a:ext>
            </a:extLst>
          </p:cNvPr>
          <p:cNvSpPr txBox="1"/>
          <p:nvPr/>
        </p:nvSpPr>
        <p:spPr>
          <a:xfrm>
            <a:off x="5074382" y="3389658"/>
            <a:ext cx="1110418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900" b="1" dirty="0"/>
              <a:t>RAJ GOKAL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11812-14B7-23D9-CB6F-6893125CF3C4}"/>
              </a:ext>
            </a:extLst>
          </p:cNvPr>
          <p:cNvSpPr txBox="1"/>
          <p:nvPr/>
        </p:nvSpPr>
        <p:spPr>
          <a:xfrm>
            <a:off x="5974549" y="3362400"/>
            <a:ext cx="1110418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900" b="1" dirty="0"/>
              <a:t>ONLINE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https://pitch-assets-ccb95893-de3f-4266-973c-20049231b248.s3.eu-west-1.amazonaws.com/d18b0ece-58cb-4755-b504-c2067a3141ff?pitch-bytes=39481&amp;pitch-content-type=image%2Fpng"/>
          <p:cNvPicPr>
            <a:picLocks noChangeAspect="1"/>
          </p:cNvPicPr>
          <p:nvPr/>
        </p:nvPicPr>
        <p:blipFill rotWithShape="1">
          <a:blip r:embed="rId3"/>
          <a:srcRect l="25255" t="49434" r="6598" b="42739"/>
          <a:stretch/>
        </p:blipFill>
        <p:spPr>
          <a:xfrm>
            <a:off x="3371513" y="3850328"/>
            <a:ext cx="2991615" cy="26881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163092" y="1463258"/>
            <a:ext cx="7041811" cy="1744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20"/>
              </a:lnSpc>
            </a:pPr>
            <a:r>
              <a:rPr lang="en-US" sz="3600" b="1" kern="0" spc="-48" dirty="0">
                <a:latin typeface="Inter" pitchFamily="34" charset="0"/>
                <a:ea typeface="Inter" pitchFamily="34" charset="-122"/>
                <a:cs typeface="Inter" pitchFamily="34" charset="-120"/>
              </a:rPr>
              <a:t>“</a:t>
            </a:r>
            <a:r>
              <a:rPr lang="en-US" sz="240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</a:t>
            </a:r>
            <a:r>
              <a:rPr lang="en-US" sz="2400" kern="0" spc="-48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ustomers have been asking for access to the range of  </a:t>
            </a:r>
            <a:r>
              <a:rPr lang="en-US" sz="2400" kern="0" spc="-48" dirty="0">
                <a:solidFill>
                  <a:srgbClr val="C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Transport For Wales Railcards </a:t>
            </a:r>
            <a:r>
              <a:rPr lang="en-US" sz="2400" kern="0" spc="-48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be purchased digitally, JurnyOn have provided this service using technology to make the railcard easy to purchase &amp; present when buying a ticket or being inspected on train, whilst exceeding industry standards for security &amp; fraud prevention</a:t>
            </a:r>
            <a:r>
              <a:rPr lang="en-US" sz="240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 </a:t>
            </a:r>
            <a:r>
              <a:rPr lang="en-US" sz="3200" b="1" kern="0" spc="-48" dirty="0">
                <a:latin typeface="Inter" pitchFamily="34" charset="0"/>
                <a:ea typeface="Inter" pitchFamily="34" charset="-122"/>
                <a:cs typeface="Inter" pitchFamily="34" charset="-120"/>
              </a:rPr>
              <a:t>”</a:t>
            </a:r>
            <a:endParaRPr lang="en-US" b="1" dirty="0"/>
          </a:p>
        </p:txBody>
      </p:sp>
      <p:pic>
        <p:nvPicPr>
          <p:cNvPr id="9" name="Image 0" descr="https://pitch-assets-ccb95893-de3f-4266-973c-20049231b248.s3.eu-west-1.amazonaws.com/d18b0ece-58cb-4755-b504-c2067a3141ff?pitch-bytes=39481&amp;pitch-content-type=image%2Fpng">
            <a:extLst>
              <a:ext uri="{FF2B5EF4-FFF2-40B4-BE49-F238E27FC236}">
                <a16:creationId xmlns:a16="http://schemas.microsoft.com/office/drawing/2014/main" id="{F6562731-7F10-AEB1-EED2-B208D19AB8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9" t="37682" r="73263" b="37516"/>
          <a:stretch/>
        </p:blipFill>
        <p:spPr>
          <a:xfrm>
            <a:off x="2849674" y="3691464"/>
            <a:ext cx="592432" cy="586540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3488A1E-2736-DCA0-55B6-DBF63E6FBA02}"/>
              </a:ext>
            </a:extLst>
          </p:cNvPr>
          <p:cNvSpPr/>
          <p:nvPr/>
        </p:nvSpPr>
        <p:spPr>
          <a:xfrm>
            <a:off x="2780872" y="3636826"/>
            <a:ext cx="3582255" cy="6958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EE9D5-D9AD-6BB7-FAA6-CE3C62DAB5DF}"/>
              </a:ext>
            </a:extLst>
          </p:cNvPr>
          <p:cNvCxnSpPr>
            <a:cxnSpLocks/>
          </p:cNvCxnSpPr>
          <p:nvPr/>
        </p:nvCxnSpPr>
        <p:spPr>
          <a:xfrm>
            <a:off x="707498" y="1019532"/>
            <a:ext cx="7802880" cy="149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43C7C3-4477-4837-AB58-748CC712FC8E}"/>
              </a:ext>
            </a:extLst>
          </p:cNvPr>
          <p:cNvCxnSpPr>
            <a:cxnSpLocks/>
          </p:cNvCxnSpPr>
          <p:nvPr/>
        </p:nvCxnSpPr>
        <p:spPr>
          <a:xfrm>
            <a:off x="707498" y="4588901"/>
            <a:ext cx="7802880" cy="149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9C6B413-9E52-1FD3-2114-12BF21A19F7A}"/>
              </a:ext>
            </a:extLst>
          </p:cNvPr>
          <p:cNvSpPr txBox="1"/>
          <p:nvPr/>
        </p:nvSpPr>
        <p:spPr>
          <a:xfrm>
            <a:off x="707498" y="341918"/>
            <a:ext cx="7802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Inter"/>
                <a:ea typeface="Inter"/>
              </a:rPr>
              <a:t>Product Market Fit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102E65D-3454-CBC8-090E-7DFA819D8F91}"/>
              </a:ext>
            </a:extLst>
          </p:cNvPr>
          <p:cNvSpPr/>
          <p:nvPr/>
        </p:nvSpPr>
        <p:spPr>
          <a:xfrm>
            <a:off x="4800108" y="3045931"/>
            <a:ext cx="842578" cy="84257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32" name="Text 0">
            <a:extLst>
              <a:ext uri="{FF2B5EF4-FFF2-40B4-BE49-F238E27FC236}">
                <a16:creationId xmlns:a16="http://schemas.microsoft.com/office/drawing/2014/main" id="{4BFBF1DE-5309-C15E-4FEB-473C61B1CB8D}"/>
              </a:ext>
            </a:extLst>
          </p:cNvPr>
          <p:cNvSpPr/>
          <p:nvPr/>
        </p:nvSpPr>
        <p:spPr>
          <a:xfrm>
            <a:off x="2208" y="0"/>
            <a:ext cx="4644507" cy="5143500"/>
          </a:xfrm>
          <a:prstGeom prst="roundRect">
            <a:avLst>
              <a:gd name="adj" fmla="val -20000"/>
            </a:avLst>
          </a:prstGeom>
          <a:solidFill>
            <a:srgbClr val="E9E6F3"/>
          </a:solidFill>
          <a:ln/>
        </p:spPr>
        <p:txBody>
          <a:bodyPr wrap="square" lIns="254000" tIns="607219" rIns="254000" bIns="607219" rtlCol="0" anchor="ctr"/>
          <a:lstStyle/>
          <a:p>
            <a:pPr algn="ctr">
              <a:lnSpc>
                <a:spcPts val="1680"/>
              </a:lnSpc>
            </a:pP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4792980" y="234508"/>
            <a:ext cx="3867023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880"/>
              </a:lnSpc>
            </a:pPr>
            <a:r>
              <a:rPr lang="en-US" sz="2400" b="1" kern="0" spc="-36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</a:t>
            </a:r>
            <a:endParaRPr lang="en-US" sz="2400" dirty="0">
              <a:solidFill>
                <a:srgbClr val="7030A0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955B1-7DB2-08D7-47B9-8FCB3723B525}"/>
              </a:ext>
            </a:extLst>
          </p:cNvPr>
          <p:cNvCxnSpPr>
            <a:cxnSpLocks/>
          </p:cNvCxnSpPr>
          <p:nvPr/>
        </p:nvCxnSpPr>
        <p:spPr>
          <a:xfrm>
            <a:off x="4789476" y="645643"/>
            <a:ext cx="393288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64CCD456-21CD-B67C-EE26-9B1CC6F5F8B8}"/>
              </a:ext>
            </a:extLst>
          </p:cNvPr>
          <p:cNvGrpSpPr/>
          <p:nvPr/>
        </p:nvGrpSpPr>
        <p:grpSpPr>
          <a:xfrm>
            <a:off x="4815840" y="1937920"/>
            <a:ext cx="4261068" cy="842578"/>
            <a:chOff x="4815840" y="1892331"/>
            <a:chExt cx="4261068" cy="8425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AE1A3B-DC32-AA7F-4FF2-21587725000A}"/>
                </a:ext>
              </a:extLst>
            </p:cNvPr>
            <p:cNvSpPr txBox="1"/>
            <p:nvPr/>
          </p:nvSpPr>
          <p:spPr>
            <a:xfrm>
              <a:off x="6158390" y="2275870"/>
              <a:ext cx="2414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b="0" i="0" dirty="0">
                  <a:solidFill>
                    <a:srgbClr val="454545"/>
                  </a:solidFill>
                  <a:effectLst/>
                  <a:latin typeface="Verdana" panose="020B0604030504040204" pitchFamily="34" charset="0"/>
                </a:rPr>
                <a:t>|</a:t>
              </a:r>
              <a:endParaRPr lang="en-GB" dirty="0"/>
            </a:p>
          </p:txBody>
        </p:sp>
        <p:pic>
          <p:nvPicPr>
            <p:cNvPr id="55" name="Picture 54" descr="A yellow background with blue and green logo&#10;&#10;Description automatically generated">
              <a:extLst>
                <a:ext uri="{FF2B5EF4-FFF2-40B4-BE49-F238E27FC236}">
                  <a16:creationId xmlns:a16="http://schemas.microsoft.com/office/drawing/2014/main" id="{44D840E6-B6FC-0047-3DCF-25FBA8056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0792" y="2308796"/>
              <a:ext cx="327224" cy="327224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340F0B0-28AF-F3A5-E066-A2E870BD52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9169" y="2285151"/>
              <a:ext cx="369333" cy="3693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59" descr="A grey circle with a white and green logo&#10;&#10;Description automatically generated">
              <a:extLst>
                <a:ext uri="{FF2B5EF4-FFF2-40B4-BE49-F238E27FC236}">
                  <a16:creationId xmlns:a16="http://schemas.microsoft.com/office/drawing/2014/main" id="{4F3C78CE-D4F5-45FC-0C51-3F2087D611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9685" r="20521"/>
            <a:stretch/>
          </p:blipFill>
          <p:spPr>
            <a:xfrm>
              <a:off x="6910724" y="2328179"/>
              <a:ext cx="335276" cy="336163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07EFDBC-603B-FAD1-58E4-ACE43744C525}"/>
                </a:ext>
              </a:extLst>
            </p:cNvPr>
            <p:cNvSpPr txBox="1"/>
            <p:nvPr/>
          </p:nvSpPr>
          <p:spPr>
            <a:xfrm>
              <a:off x="6698588" y="2282760"/>
              <a:ext cx="2414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b="0" i="0" dirty="0">
                  <a:solidFill>
                    <a:srgbClr val="454545"/>
                  </a:solidFill>
                  <a:effectLst/>
                  <a:latin typeface="Verdana" panose="020B0604030504040204" pitchFamily="34" charset="0"/>
                </a:rPr>
                <a:t>|</a:t>
              </a:r>
              <a:endParaRPr lang="en-GB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A9BE42-CE93-024B-B215-1A3F59282E04}"/>
                </a:ext>
              </a:extLst>
            </p:cNvPr>
            <p:cNvSpPr/>
            <p:nvPr/>
          </p:nvSpPr>
          <p:spPr>
            <a:xfrm>
              <a:off x="4815840" y="1892331"/>
              <a:ext cx="842578" cy="842578"/>
            </a:xfrm>
            <a:prstGeom prst="ellipse">
              <a:avLst/>
            </a:prstGeom>
            <a:blipFill>
              <a:blip r:embed="rId6"/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BF8A95A-3E9E-A90C-08D9-C72778F50979}"/>
                </a:ext>
              </a:extLst>
            </p:cNvPr>
            <p:cNvSpPr txBox="1"/>
            <p:nvPr/>
          </p:nvSpPr>
          <p:spPr>
            <a:xfrm>
              <a:off x="5741396" y="1896409"/>
              <a:ext cx="33355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b="1" dirty="0">
                  <a:latin typeface="Inter"/>
                </a:rPr>
                <a:t>Janine Miles</a:t>
              </a:r>
              <a:r>
                <a:rPr lang="en-GB" sz="1100" b="0" i="0" dirty="0">
                  <a:solidFill>
                    <a:srgbClr val="454545"/>
                  </a:solidFill>
                  <a:effectLst/>
                  <a:latin typeface="Inter"/>
                </a:rPr>
                <a:t> </a:t>
              </a:r>
              <a:r>
                <a:rPr lang="en-GB" sz="1100" b="1" dirty="0">
                  <a:latin typeface="Inter"/>
                </a:rPr>
                <a:t>MSc.</a:t>
              </a:r>
            </a:p>
            <a:p>
              <a:r>
                <a:rPr lang="en-GB" sz="900" dirty="0">
                  <a:latin typeface="Inter"/>
                </a:rPr>
                <a:t>COO &amp; Co-Founder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 </a:t>
              </a:r>
              <a:r>
                <a:rPr lang="en-GB" sz="900" dirty="0">
                  <a:solidFill>
                    <a:srgbClr val="454545"/>
                  </a:solidFill>
                  <a:latin typeface="Inter"/>
                </a:rPr>
                <a:t>Data Scientist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 </a:t>
              </a:r>
              <a:r>
                <a:rPr lang="en-GB" sz="900" dirty="0">
                  <a:solidFill>
                    <a:srgbClr val="454545"/>
                  </a:solidFill>
                  <a:latin typeface="Inter"/>
                </a:rPr>
                <a:t>Head Ops @ </a:t>
              </a:r>
              <a:r>
                <a:rPr lang="en-GB" sz="900" b="0" i="0" dirty="0">
                  <a:effectLst/>
                  <a:latin typeface="Inter"/>
                </a:rPr>
                <a:t>Eaton Aerospace</a:t>
              </a:r>
              <a:endParaRPr lang="en-GB" sz="900" dirty="0">
                <a:solidFill>
                  <a:srgbClr val="454545"/>
                </a:solidFill>
                <a:latin typeface="Inter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A6248C4-3DF3-7145-2567-846598D0B8EF}"/>
              </a:ext>
            </a:extLst>
          </p:cNvPr>
          <p:cNvGrpSpPr/>
          <p:nvPr/>
        </p:nvGrpSpPr>
        <p:grpSpPr>
          <a:xfrm>
            <a:off x="4815840" y="768407"/>
            <a:ext cx="4199893" cy="940576"/>
            <a:chOff x="-670061" y="1605286"/>
            <a:chExt cx="4199893" cy="940576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2297EB1-49F4-0EFB-9CDF-1361E21F003A}"/>
                </a:ext>
              </a:extLst>
            </p:cNvPr>
            <p:cNvSpPr/>
            <p:nvPr/>
          </p:nvSpPr>
          <p:spPr>
            <a:xfrm>
              <a:off x="-670061" y="1684445"/>
              <a:ext cx="842578" cy="824921"/>
            </a:xfrm>
            <a:prstGeom prst="ellipse">
              <a:avLst/>
            </a:prstGeom>
            <a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20000" contrast="-2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107928-1537-9FD5-9893-14D22A38700D}"/>
                </a:ext>
              </a:extLst>
            </p:cNvPr>
            <p:cNvSpPr txBox="1"/>
            <p:nvPr/>
          </p:nvSpPr>
          <p:spPr>
            <a:xfrm>
              <a:off x="194320" y="1605286"/>
              <a:ext cx="3335512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b="1" dirty="0">
                  <a:latin typeface="Inter"/>
                </a:rPr>
                <a:t>Divya Prashanth </a:t>
              </a:r>
            </a:p>
            <a:p>
              <a:r>
                <a:rPr lang="en-GB" sz="900" dirty="0">
                  <a:latin typeface="Inter"/>
                </a:rPr>
                <a:t>CEO &amp; Co-Founder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</a:t>
              </a:r>
              <a:r>
                <a:rPr lang="en-GB" sz="900" dirty="0">
                  <a:solidFill>
                    <a:srgbClr val="454545"/>
                  </a:solidFill>
                  <a:latin typeface="Inter"/>
                </a:rPr>
                <a:t>Solidity Developer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</a:t>
              </a:r>
              <a:r>
                <a:rPr lang="en-GB" sz="900" dirty="0">
                  <a:solidFill>
                    <a:srgbClr val="454545"/>
                  </a:solidFill>
                  <a:latin typeface="Inter"/>
                </a:rPr>
                <a:t> Data Scientist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</a:t>
              </a:r>
            </a:p>
            <a:p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 MERN Dev |</a:t>
              </a:r>
              <a:r>
                <a:rPr lang="en-GB" sz="900" b="0" i="0" dirty="0">
                  <a:solidFill>
                    <a:srgbClr val="454545"/>
                  </a:solidFill>
                  <a:effectLst/>
                  <a:latin typeface="Inter"/>
                </a:rPr>
                <a:t>Mentor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 </a:t>
              </a:r>
              <a:r>
                <a:rPr lang="en-GB" sz="900" b="0" i="0" dirty="0">
                  <a:solidFill>
                    <a:srgbClr val="454545"/>
                  </a:solidFill>
                  <a:effectLst/>
                  <a:latin typeface="Inter"/>
                </a:rPr>
                <a:t>Speaker </a:t>
              </a:r>
              <a:r>
                <a:rPr lang="en-GB" sz="900" i="0" dirty="0">
                  <a:solidFill>
                    <a:srgbClr val="454545"/>
                  </a:solidFill>
                  <a:effectLst/>
                  <a:latin typeface="Inter"/>
                </a:rPr>
                <a:t>|</a:t>
              </a:r>
              <a:r>
                <a:rPr lang="en-GB" sz="900" b="0" i="0" dirty="0">
                  <a:solidFill>
                    <a:srgbClr val="454545"/>
                  </a:solidFill>
                  <a:effectLst/>
                  <a:latin typeface="Inter"/>
                </a:rPr>
                <a:t>  </a:t>
              </a:r>
              <a:r>
                <a:rPr lang="en-GB" sz="900" dirty="0">
                  <a:solidFill>
                    <a:srgbClr val="454545"/>
                  </a:solidFill>
                  <a:latin typeface="Inter"/>
                </a:rPr>
                <a:t>NASDAQ  Contributor </a:t>
              </a:r>
              <a:endParaRPr lang="en-GB" sz="900" dirty="0">
                <a:latin typeface="Inter"/>
              </a:endParaRPr>
            </a:p>
          </p:txBody>
        </p:sp>
        <p:pic>
          <p:nvPicPr>
            <p:cNvPr id="45" name="Picture 44" descr="A yellow and black logo&#10;&#10;Description automatically generated">
              <a:extLst>
                <a:ext uri="{FF2B5EF4-FFF2-40B4-BE49-F238E27FC236}">
                  <a16:creationId xmlns:a16="http://schemas.microsoft.com/office/drawing/2014/main" id="{384D2D8D-EEE6-9CBD-B0A3-E7285EAE9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19477" y="1649769"/>
              <a:ext cx="295843" cy="295843"/>
            </a:xfrm>
            <a:prstGeom prst="rect">
              <a:avLst/>
            </a:prstGeom>
          </p:spPr>
        </p:pic>
        <p:pic>
          <p:nvPicPr>
            <p:cNvPr id="9" name="Picture 8" descr="A blue and yellow logo&#10;&#10;Description automatically generated">
              <a:extLst>
                <a:ext uri="{FF2B5EF4-FFF2-40B4-BE49-F238E27FC236}">
                  <a16:creationId xmlns:a16="http://schemas.microsoft.com/office/drawing/2014/main" id="{FF994E63-08AF-04D0-D7C0-93CD4DD13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78355" y="2095180"/>
              <a:ext cx="911096" cy="34826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6F84CC-361C-6456-9623-AE0E3E01365C}"/>
                </a:ext>
              </a:extLst>
            </p:cNvPr>
            <p:cNvSpPr txBox="1"/>
            <p:nvPr/>
          </p:nvSpPr>
          <p:spPr>
            <a:xfrm>
              <a:off x="446438" y="2284252"/>
              <a:ext cx="186749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100" b="1" dirty="0">
                  <a:solidFill>
                    <a:schemeClr val="accent6">
                      <a:lumMod val="50000"/>
                    </a:schemeClr>
                  </a:solidFill>
                  <a:latin typeface="Inter"/>
                </a:rPr>
                <a:t>Most Influential CEO 2023</a:t>
              </a:r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7BF4C6-41F4-A3AB-A768-8F4CF19F20E8}"/>
              </a:ext>
            </a:extLst>
          </p:cNvPr>
          <p:cNvCxnSpPr>
            <a:cxnSpLocks/>
          </p:cNvCxnSpPr>
          <p:nvPr/>
        </p:nvCxnSpPr>
        <p:spPr>
          <a:xfrm>
            <a:off x="5763944" y="1802818"/>
            <a:ext cx="26148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9E8343C7-D2A0-2B09-C31B-26F42A7F11AE}"/>
              </a:ext>
            </a:extLst>
          </p:cNvPr>
          <p:cNvCxnSpPr>
            <a:cxnSpLocks/>
          </p:cNvCxnSpPr>
          <p:nvPr/>
        </p:nvCxnSpPr>
        <p:spPr>
          <a:xfrm>
            <a:off x="5758574" y="2914351"/>
            <a:ext cx="26148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Text 4">
            <a:extLst>
              <a:ext uri="{FF2B5EF4-FFF2-40B4-BE49-F238E27FC236}">
                <a16:creationId xmlns:a16="http://schemas.microsoft.com/office/drawing/2014/main" id="{F226740C-3EDE-8ACA-85A1-6CFCA1F92111}"/>
              </a:ext>
            </a:extLst>
          </p:cNvPr>
          <p:cNvSpPr/>
          <p:nvPr/>
        </p:nvSpPr>
        <p:spPr>
          <a:xfrm>
            <a:off x="350520" y="234508"/>
            <a:ext cx="3934045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880"/>
              </a:lnSpc>
            </a:pPr>
            <a:r>
              <a:rPr lang="en-US" sz="2400" b="1" kern="0" spc="-36" dirty="0">
                <a:latin typeface="Inter" pitchFamily="34" charset="0"/>
                <a:ea typeface="Inter" pitchFamily="34" charset="-122"/>
                <a:cs typeface="Inter" pitchFamily="34" charset="-120"/>
              </a:rPr>
              <a:t>Why Us?</a:t>
            </a:r>
            <a:endParaRPr lang="en-US" sz="2400" dirty="0"/>
          </a:p>
        </p:txBody>
      </p: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262A7BBA-B267-9A7D-F9E9-388A3369DE32}"/>
              </a:ext>
            </a:extLst>
          </p:cNvPr>
          <p:cNvCxnSpPr>
            <a:cxnSpLocks/>
          </p:cNvCxnSpPr>
          <p:nvPr/>
        </p:nvCxnSpPr>
        <p:spPr>
          <a:xfrm>
            <a:off x="327114" y="645643"/>
            <a:ext cx="40010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5" name="TextBox 1054">
            <a:extLst>
              <a:ext uri="{FF2B5EF4-FFF2-40B4-BE49-F238E27FC236}">
                <a16:creationId xmlns:a16="http://schemas.microsoft.com/office/drawing/2014/main" id="{A1850D6C-AAD7-5697-2D2B-7F76E95F8E62}"/>
              </a:ext>
            </a:extLst>
          </p:cNvPr>
          <p:cNvSpPr txBox="1"/>
          <p:nvPr/>
        </p:nvSpPr>
        <p:spPr>
          <a:xfrm>
            <a:off x="5723022" y="3115579"/>
            <a:ext cx="333551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Inter"/>
              </a:rPr>
              <a:t>Scott Page</a:t>
            </a:r>
          </a:p>
          <a:p>
            <a:r>
              <a:rPr lang="en-GB" sz="900" dirty="0">
                <a:latin typeface="Inter"/>
              </a:rPr>
              <a:t>Advisor </a:t>
            </a:r>
            <a:r>
              <a:rPr lang="en-GB" sz="900" i="0" dirty="0">
                <a:solidFill>
                  <a:srgbClr val="454545"/>
                </a:solidFill>
                <a:effectLst/>
                <a:latin typeface="Inter"/>
              </a:rPr>
              <a:t>| Web3 Evangelist | 2 time exit Founder</a:t>
            </a:r>
          </a:p>
          <a:p>
            <a:br>
              <a:rPr lang="en-GB" sz="900" dirty="0">
                <a:solidFill>
                  <a:srgbClr val="454545"/>
                </a:solidFill>
                <a:latin typeface="Inter"/>
              </a:rPr>
            </a:br>
            <a:r>
              <a:rPr lang="en-GB" sz="900" dirty="0">
                <a:solidFill>
                  <a:srgbClr val="454545"/>
                </a:solidFill>
                <a:latin typeface="Inter"/>
              </a:rPr>
              <a:t>                                     </a:t>
            </a:r>
            <a:r>
              <a:rPr lang="en-GB" sz="1200" b="1" dirty="0">
                <a:solidFill>
                  <a:srgbClr val="454545"/>
                </a:solidFill>
                <a:latin typeface="Inter"/>
              </a:rPr>
              <a:t>Saxophonist</a:t>
            </a:r>
            <a:r>
              <a:rPr lang="en-GB" sz="900" i="0" dirty="0">
                <a:solidFill>
                  <a:srgbClr val="454545"/>
                </a:solidFill>
                <a:effectLst/>
                <a:latin typeface="Inter"/>
              </a:rPr>
              <a:t> </a:t>
            </a:r>
            <a:r>
              <a:rPr lang="en-GB" sz="900" dirty="0">
                <a:latin typeface="Inter"/>
              </a:rPr>
              <a:t> </a:t>
            </a:r>
            <a:endParaRPr lang="en-GB" sz="900" dirty="0">
              <a:solidFill>
                <a:srgbClr val="454545"/>
              </a:solidFill>
              <a:latin typeface="Inter"/>
            </a:endParaRPr>
          </a:p>
        </p:txBody>
      </p:sp>
      <p:sp>
        <p:nvSpPr>
          <p:cNvPr id="1062" name="Oval 1061">
            <a:extLst>
              <a:ext uri="{FF2B5EF4-FFF2-40B4-BE49-F238E27FC236}">
                <a16:creationId xmlns:a16="http://schemas.microsoft.com/office/drawing/2014/main" id="{70E04E0F-52E8-8557-9AC0-FD91756AEFAF}"/>
              </a:ext>
            </a:extLst>
          </p:cNvPr>
          <p:cNvSpPr/>
          <p:nvPr/>
        </p:nvSpPr>
        <p:spPr>
          <a:xfrm>
            <a:off x="4789476" y="4142830"/>
            <a:ext cx="842578" cy="84257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3" name="TextBox 1062">
            <a:extLst>
              <a:ext uri="{FF2B5EF4-FFF2-40B4-BE49-F238E27FC236}">
                <a16:creationId xmlns:a16="http://schemas.microsoft.com/office/drawing/2014/main" id="{34CB1B10-F43B-E9F6-65C9-5C302BEB7E20}"/>
              </a:ext>
            </a:extLst>
          </p:cNvPr>
          <p:cNvSpPr txBox="1"/>
          <p:nvPr/>
        </p:nvSpPr>
        <p:spPr>
          <a:xfrm>
            <a:off x="5715032" y="4146908"/>
            <a:ext cx="3335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Inter"/>
              </a:rPr>
              <a:t>Ian Utile</a:t>
            </a:r>
          </a:p>
          <a:p>
            <a:r>
              <a:rPr lang="en-GB" sz="900" i="0" dirty="0">
                <a:solidFill>
                  <a:srgbClr val="454545"/>
                </a:solidFill>
                <a:effectLst/>
                <a:latin typeface="Inter"/>
              </a:rPr>
              <a:t>Advisor | </a:t>
            </a:r>
            <a:r>
              <a:rPr lang="en-GB" sz="900" dirty="0">
                <a:latin typeface="Inter"/>
              </a:rPr>
              <a:t>Chief of Staff Hadera Hashgraph </a:t>
            </a:r>
            <a:r>
              <a:rPr lang="en-GB" sz="900" i="0" dirty="0">
                <a:solidFill>
                  <a:srgbClr val="454545"/>
                </a:solidFill>
                <a:effectLst/>
                <a:latin typeface="Inter"/>
              </a:rPr>
              <a:t>| Co-Producer NFT.NYC </a:t>
            </a:r>
            <a:r>
              <a:rPr lang="en-GB" sz="900" dirty="0">
                <a:latin typeface="Inter"/>
              </a:rPr>
              <a:t> </a:t>
            </a:r>
            <a:endParaRPr lang="en-GB" sz="900" dirty="0">
              <a:solidFill>
                <a:srgbClr val="454545"/>
              </a:solidFill>
              <a:latin typeface="Inter"/>
            </a:endParaRPr>
          </a:p>
        </p:txBody>
      </p: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FC42C5CB-5AE1-1E12-CFE0-1B4ED9CEE375}"/>
              </a:ext>
            </a:extLst>
          </p:cNvPr>
          <p:cNvCxnSpPr>
            <a:cxnSpLocks/>
          </p:cNvCxnSpPr>
          <p:nvPr/>
        </p:nvCxnSpPr>
        <p:spPr>
          <a:xfrm>
            <a:off x="5809169" y="4064971"/>
            <a:ext cx="26148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6" name="TextBox 1065">
            <a:extLst>
              <a:ext uri="{FF2B5EF4-FFF2-40B4-BE49-F238E27FC236}">
                <a16:creationId xmlns:a16="http://schemas.microsoft.com/office/drawing/2014/main" id="{F4274490-AA9D-AD0B-67FE-E34D6341957C}"/>
              </a:ext>
            </a:extLst>
          </p:cNvPr>
          <p:cNvSpPr txBox="1"/>
          <p:nvPr/>
        </p:nvSpPr>
        <p:spPr>
          <a:xfrm>
            <a:off x="24975" y="793506"/>
            <a:ext cx="46467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500" dirty="0">
                <a:latin typeface="Inter"/>
              </a:rPr>
              <a:t>HQNFTs is a multichain no-code infrastructure platform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sz="1500" dirty="0">
              <a:latin typeface="Inter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500" b="1" dirty="0">
                <a:latin typeface="Inter"/>
              </a:rPr>
              <a:t>Commendable Track Record: </a:t>
            </a:r>
            <a:r>
              <a:rPr lang="en-GB" sz="1500" dirty="0">
                <a:latin typeface="Inter"/>
              </a:rPr>
              <a:t>The team has an impressive track record of consulting with the UK government for more than 5 years.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sz="1500" dirty="0">
              <a:latin typeface="Inter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500" b="1" dirty="0">
                <a:latin typeface="Inter"/>
              </a:rPr>
              <a:t>Pandemic Involvement:</a:t>
            </a:r>
            <a:r>
              <a:rPr lang="en-GB" sz="1500" dirty="0">
                <a:latin typeface="Inter"/>
              </a:rPr>
              <a:t> Team worked with the UK Government &amp; built models to predicting COVID waves.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sz="1500" dirty="0">
              <a:latin typeface="Inter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500" b="1" dirty="0">
                <a:latin typeface="Inter"/>
              </a:rPr>
              <a:t>Language Model Development (LLM): </a:t>
            </a:r>
            <a:r>
              <a:rPr lang="en-GB" sz="1500" dirty="0">
                <a:latin typeface="Inter"/>
              </a:rPr>
              <a:t>Team worked with the Government to build LLM to analyse &amp; understand public sentiment during the pandemic </a:t>
            </a:r>
          </a:p>
          <a:p>
            <a:endParaRPr lang="en-GB" sz="1500" dirty="0">
              <a:latin typeface="Inter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500" dirty="0">
                <a:latin typeface="Inter"/>
              </a:rPr>
              <a:t>In our past startup, we created an early LLM for SEC &amp; FCA compliance, now used by top hedge funds like </a:t>
            </a:r>
            <a:r>
              <a:rPr lang="en-GB" sz="1500" b="1" dirty="0">
                <a:latin typeface="Inter"/>
              </a:rPr>
              <a:t>Peconic</a:t>
            </a:r>
            <a:r>
              <a:rPr lang="en-GB" sz="1500" dirty="0">
                <a:latin typeface="Inter"/>
              </a:rPr>
              <a:t>, the world's leading hedge fund.</a:t>
            </a:r>
          </a:p>
        </p:txBody>
      </p:sp>
      <p:pic>
        <p:nvPicPr>
          <p:cNvPr id="2056" name="Picture 8" descr="Pink Floyd Logo - símbolo, significado logotipo, historia, PNG">
            <a:extLst>
              <a:ext uri="{FF2B5EF4-FFF2-40B4-BE49-F238E27FC236}">
                <a16:creationId xmlns:a16="http://schemas.microsoft.com/office/drawing/2014/main" id="{3B0D1C6E-E9E6-01C4-4613-EB490FB076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2" t="17055" r="-5382" b="13113"/>
          <a:stretch/>
        </p:blipFill>
        <p:spPr bwMode="auto">
          <a:xfrm>
            <a:off x="5805164" y="3501506"/>
            <a:ext cx="995584" cy="39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close-up of a person&#10;&#10;Description automatically generated">
            <a:extLst>
              <a:ext uri="{FF2B5EF4-FFF2-40B4-BE49-F238E27FC236}">
                <a16:creationId xmlns:a16="http://schemas.microsoft.com/office/drawing/2014/main" id="{840AFEB5-C16F-85AD-1F18-3FBF19E08AF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529" r="54864"/>
          <a:stretch/>
        </p:blipFill>
        <p:spPr>
          <a:xfrm>
            <a:off x="4792420" y="2960782"/>
            <a:ext cx="851043" cy="997749"/>
          </a:xfrm>
          <a:prstGeom prst="rect">
            <a:avLst/>
          </a:prstGeom>
        </p:spPr>
      </p:pic>
      <p:pic>
        <p:nvPicPr>
          <p:cNvPr id="6" name="Picture 5" descr="A close-up of a person&#10;&#10;Description automatically generated">
            <a:extLst>
              <a:ext uri="{FF2B5EF4-FFF2-40B4-BE49-F238E27FC236}">
                <a16:creationId xmlns:a16="http://schemas.microsoft.com/office/drawing/2014/main" id="{D17A3346-A5E8-8F54-1AE3-EA6B59E3C8E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3708" r="7411"/>
          <a:stretch/>
        </p:blipFill>
        <p:spPr>
          <a:xfrm>
            <a:off x="4753866" y="4036776"/>
            <a:ext cx="795260" cy="997748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3E44A4A-962B-CA42-56D3-8B170A1541F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3798" t="35654" r="34117" b="37315"/>
          <a:stretch/>
        </p:blipFill>
        <p:spPr>
          <a:xfrm>
            <a:off x="5805164" y="4535650"/>
            <a:ext cx="558230" cy="23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50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6AE58-2838-D5E4-8AEC-917B4F20A6ED}"/>
              </a:ext>
            </a:extLst>
          </p:cNvPr>
          <p:cNvGrpSpPr/>
          <p:nvPr/>
        </p:nvGrpSpPr>
        <p:grpSpPr>
          <a:xfrm>
            <a:off x="477289" y="477410"/>
            <a:ext cx="8487172" cy="4303688"/>
            <a:chOff x="477289" y="477410"/>
            <a:chExt cx="8487172" cy="4303688"/>
          </a:xfrm>
        </p:grpSpPr>
        <p:sp>
          <p:nvSpPr>
            <p:cNvPr id="3" name="Shape 0"/>
            <p:cNvSpPr/>
            <p:nvPr/>
          </p:nvSpPr>
          <p:spPr>
            <a:xfrm>
              <a:off x="3827721" y="1466199"/>
              <a:ext cx="2214562" cy="2211102"/>
            </a:xfrm>
            <a:prstGeom prst="ellipse">
              <a:avLst/>
            </a:prstGeom>
            <a:solidFill>
              <a:srgbClr val="FFFFFF"/>
            </a:solidFill>
            <a:ln/>
            <a:effectLst>
              <a:outerShdw blurRad="254000" dist="25400" dir="5400000" algn="bl" rotWithShape="0">
                <a:srgbClr val="000000">
                  <a:alpha val="4000"/>
                </a:srgbClr>
              </a:outerShdw>
            </a:effectLst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712295" y="1387822"/>
              <a:ext cx="2524125" cy="2524125"/>
            </a:xfrm>
            <a:prstGeom prst="ellipse">
              <a:avLst/>
            </a:prstGeom>
            <a:solidFill>
              <a:srgbClr val="FFFFFF"/>
            </a:solidFill>
            <a:ln/>
            <a:effectLst>
              <a:outerShdw blurRad="254000" dist="25400" dir="5400000" algn="bl" rotWithShape="0">
                <a:srgbClr val="000000">
                  <a:alpha val="4000"/>
                </a:srgbClr>
              </a:outerShdw>
            </a:effectLst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Shape 2"/>
            <p:cNvSpPr/>
            <p:nvPr/>
          </p:nvSpPr>
          <p:spPr>
            <a:xfrm>
              <a:off x="6633584" y="1697385"/>
              <a:ext cx="1905000" cy="1905000"/>
            </a:xfrm>
            <a:prstGeom prst="ellipse">
              <a:avLst/>
            </a:prstGeom>
            <a:solidFill>
              <a:srgbClr val="FFFFFF"/>
            </a:solidFill>
            <a:ln/>
            <a:effectLst>
              <a:outerShdw blurRad="254000" dist="25400" dir="5400000" algn="bl" rotWithShape="0">
                <a:srgbClr val="000000">
                  <a:alpha val="4000"/>
                </a:srgbClr>
              </a:outerShdw>
            </a:effectLst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 3"/>
            <p:cNvSpPr/>
            <p:nvPr/>
          </p:nvSpPr>
          <p:spPr>
            <a:xfrm>
              <a:off x="477289" y="477410"/>
              <a:ext cx="8229600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>
                <a:lnSpc>
                  <a:spcPts val="2880"/>
                </a:lnSpc>
              </a:pPr>
              <a:r>
                <a:rPr lang="en-US" sz="2400" b="1" kern="0" spc="-36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Market Size - Opportunity</a:t>
              </a:r>
              <a:endParaRPr lang="en-US" sz="24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712295" y="2373404"/>
              <a:ext cx="2524125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ts val="2880"/>
                </a:lnSpc>
              </a:pPr>
              <a:r>
                <a:rPr lang="en-US" sz="2800" b="1" kern="0" spc="-36" dirty="0">
                  <a:solidFill>
                    <a:srgbClr val="7030A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£150.3B</a:t>
              </a:r>
              <a:endParaRPr lang="en-US" sz="2800" dirty="0">
                <a:solidFill>
                  <a:srgbClr val="7030A0"/>
                </a:solidFill>
              </a:endParaRPr>
            </a:p>
          </p:txBody>
        </p:sp>
        <p:sp>
          <p:nvSpPr>
            <p:cNvPr id="8" name="Text 5"/>
            <p:cNvSpPr/>
            <p:nvPr/>
          </p:nvSpPr>
          <p:spPr>
            <a:xfrm>
              <a:off x="3827721" y="2377214"/>
              <a:ext cx="2214562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ts val="2880"/>
                </a:lnSpc>
              </a:pPr>
              <a:r>
                <a:rPr lang="en-US" sz="2800" b="1" kern="0" spc="-36" dirty="0">
                  <a:solidFill>
                    <a:srgbClr val="7030A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£2.3B</a:t>
              </a:r>
              <a:endParaRPr lang="en-US" sz="2800" dirty="0">
                <a:solidFill>
                  <a:srgbClr val="7030A0"/>
                </a:solidFill>
              </a:endParaRPr>
            </a:p>
          </p:txBody>
        </p:sp>
        <p:sp>
          <p:nvSpPr>
            <p:cNvPr id="9" name="Text 6"/>
            <p:cNvSpPr/>
            <p:nvPr/>
          </p:nvSpPr>
          <p:spPr>
            <a:xfrm>
              <a:off x="6633585" y="2377214"/>
              <a:ext cx="1905000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ts val="2880"/>
                </a:lnSpc>
              </a:pPr>
              <a:r>
                <a:rPr lang="en-US" sz="2800" b="1" kern="0" spc="-36" dirty="0">
                  <a:solidFill>
                    <a:srgbClr val="7030A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£100M</a:t>
              </a:r>
              <a:endParaRPr lang="en-US" sz="2800" dirty="0">
                <a:solidFill>
                  <a:srgbClr val="7030A0"/>
                </a:solidFill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578843" y="4071618"/>
              <a:ext cx="2743200" cy="4267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b"/>
            <a:lstStyle/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Total</a:t>
              </a:r>
              <a:endParaRPr lang="en-US" sz="1200" dirty="0"/>
            </a:p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Addressable Market</a:t>
              </a:r>
              <a:endParaRPr lang="en-US" sz="12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3563402" y="4071355"/>
              <a:ext cx="2743200" cy="4267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b"/>
            <a:lstStyle/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Serviceable</a:t>
              </a:r>
              <a:endParaRPr lang="en-US" sz="1200" dirty="0"/>
            </a:p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Addressable Market</a:t>
              </a:r>
              <a:endParaRPr lang="en-US" sz="120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6221261" y="4073714"/>
              <a:ext cx="2743200" cy="4267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b"/>
            <a:lstStyle/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Serviceable</a:t>
              </a:r>
              <a:endParaRPr lang="en-US" sz="1200" dirty="0"/>
            </a:p>
            <a:p>
              <a:pPr algn="ctr">
                <a:lnSpc>
                  <a:spcPts val="1680"/>
                </a:lnSpc>
              </a:pPr>
              <a:r>
                <a:rPr lang="en-US" sz="1200" b="0" kern="0" spc="-48" dirty="0">
                  <a:solidFill>
                    <a:srgbClr val="15151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Obtainable Market</a:t>
              </a:r>
              <a:endParaRPr lang="en-US" sz="1200" dirty="0"/>
            </a:p>
          </p:txBody>
        </p:sp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33A6B90-24E2-DA70-BCEC-D8E641D31C31}"/>
                </a:ext>
              </a:extLst>
            </p:cNvPr>
            <p:cNvCxnSpPr>
              <a:cxnSpLocks/>
            </p:cNvCxnSpPr>
            <p:nvPr/>
          </p:nvCxnSpPr>
          <p:spPr>
            <a:xfrm>
              <a:off x="578843" y="979068"/>
              <a:ext cx="7802880" cy="149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533BFF5-5F72-3883-4101-7FB61506BA11}"/>
                </a:ext>
              </a:extLst>
            </p:cNvPr>
            <p:cNvCxnSpPr>
              <a:cxnSpLocks/>
            </p:cNvCxnSpPr>
            <p:nvPr/>
          </p:nvCxnSpPr>
          <p:spPr>
            <a:xfrm>
              <a:off x="578843" y="4766162"/>
              <a:ext cx="7802880" cy="149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1BAE7-25D4-8E4A-4A66-0CFE873113AB}"/>
                </a:ext>
              </a:extLst>
            </p:cNvPr>
            <p:cNvSpPr txBox="1"/>
            <p:nvPr/>
          </p:nvSpPr>
          <p:spPr>
            <a:xfrm>
              <a:off x="6804000" y="2787158"/>
              <a:ext cx="15777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/>
                <a:t>10% of Rail Ticket Opportunity in UK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47C68B-6306-6523-149E-C17328F6E04C}"/>
                </a:ext>
              </a:extLst>
            </p:cNvPr>
            <p:cNvSpPr txBox="1"/>
            <p:nvPr/>
          </p:nvSpPr>
          <p:spPr>
            <a:xfrm>
              <a:off x="3974400" y="2747572"/>
              <a:ext cx="19223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/>
                <a:t>Overall, UK Train </a:t>
              </a:r>
            </a:p>
            <a:p>
              <a:pPr algn="ctr"/>
              <a:r>
                <a:rPr lang="en-GB" sz="1000" dirty="0"/>
                <a:t>Ticketing Opportunity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63AD8EB-C7BE-C7EC-BA8A-6CFE33856535}"/>
                </a:ext>
              </a:extLst>
            </p:cNvPr>
            <p:cNvSpPr txBox="1"/>
            <p:nvPr/>
          </p:nvSpPr>
          <p:spPr>
            <a:xfrm>
              <a:off x="820800" y="2763930"/>
              <a:ext cx="2311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/>
                <a:t>Overall, Global Train </a:t>
              </a:r>
            </a:p>
            <a:p>
              <a:pPr algn="ctr"/>
              <a:r>
                <a:rPr lang="en-GB" sz="1000" dirty="0"/>
                <a:t>Ticketing Opportunity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410DE0-68AC-9DF4-6407-C4B541B23B50}"/>
              </a:ext>
            </a:extLst>
          </p:cNvPr>
          <p:cNvSpPr txBox="1"/>
          <p:nvPr/>
        </p:nvSpPr>
        <p:spPr>
          <a:xfrm>
            <a:off x="0" y="3289707"/>
            <a:ext cx="9144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Contact Details</a:t>
            </a:r>
          </a:p>
          <a:p>
            <a:pPr algn="ctr"/>
            <a:r>
              <a:rPr lang="en-GB" dirty="0">
                <a:hlinkClick r:id="rId2"/>
              </a:rPr>
              <a:t>www.hqnfts.xyz</a:t>
            </a:r>
            <a:endParaRPr lang="en-GB" dirty="0"/>
          </a:p>
          <a:p>
            <a:pPr algn="ctr"/>
            <a:r>
              <a:rPr lang="en-GB" b="1" dirty="0"/>
              <a:t>Telegram: </a:t>
            </a:r>
            <a:r>
              <a:rPr lang="en-GB" dirty="0"/>
              <a:t>@hqnfts</a:t>
            </a:r>
          </a:p>
          <a:p>
            <a:pPr algn="ctr"/>
            <a:r>
              <a:rPr lang="en-GB" b="1" dirty="0"/>
              <a:t>Twitter: </a:t>
            </a:r>
            <a:r>
              <a:rPr lang="en-GB" dirty="0"/>
              <a:t>@hqnfts</a:t>
            </a:r>
          </a:p>
          <a:p>
            <a:pPr algn="ctr"/>
            <a:r>
              <a:rPr lang="en-GB" dirty="0"/>
              <a:t>Email: </a:t>
            </a:r>
            <a:r>
              <a:rPr lang="en-GB" dirty="0" err="1">
                <a:hlinkClick r:id="rId3"/>
              </a:rPr>
              <a:t>janine@hqnfts.xyz</a:t>
            </a:r>
            <a:r>
              <a:rPr lang="en-GB" dirty="0"/>
              <a:t>   </a:t>
            </a:r>
            <a:r>
              <a:rPr lang="en-GB" dirty="0" err="1">
                <a:hlinkClick r:id="rId4"/>
              </a:rPr>
              <a:t>divya@hqnfts.xyz</a:t>
            </a:r>
            <a:endParaRPr lang="en-GB" dirty="0"/>
          </a:p>
          <a:p>
            <a:pPr algn="ctr"/>
            <a:endParaRPr lang="en-GB" dirty="0"/>
          </a:p>
        </p:txBody>
      </p:sp>
      <p:pic>
        <p:nvPicPr>
          <p:cNvPr id="5" name="Image 0" descr="https://pitch-assets-ccb95893-de3f-4266-973c-20049231b248.s3.eu-west-1.amazonaws.com/b739b2cc-c9fd-4bad-8afc-077bb4c1f929?pitch-bytes=213283&amp;pitch-content-type=image%2Fpng">
            <a:extLst>
              <a:ext uri="{FF2B5EF4-FFF2-40B4-BE49-F238E27FC236}">
                <a16:creationId xmlns:a16="http://schemas.microsoft.com/office/drawing/2014/main" id="{4308B25A-C6F1-61CB-D595-74CB140AC1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943"/>
          <a:stretch/>
        </p:blipFill>
        <p:spPr>
          <a:xfrm>
            <a:off x="1703786" y="766241"/>
            <a:ext cx="5736428" cy="24156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A1D8948C-583D-49EB-3612-E0BEAB574B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1720" y="0"/>
            <a:ext cx="1940560" cy="109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667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0" y="4829"/>
            <a:ext cx="6804745" cy="5143500"/>
          </a:xfrm>
          <a:prstGeom prst="roundRect">
            <a:avLst>
              <a:gd name="adj" fmla="val -20000"/>
            </a:avLst>
          </a:prstGeom>
          <a:solidFill>
            <a:srgbClr val="FFFFFF"/>
          </a:solidFill>
          <a:ln/>
        </p:spPr>
        <p:txBody>
          <a:bodyPr wrap="square" lIns="254000" tIns="607219" rIns="254000" bIns="607219" rtlCol="0" anchor="ctr"/>
          <a:lstStyle/>
          <a:p>
            <a:pPr algn="ctr">
              <a:lnSpc>
                <a:spcPts val="1680"/>
              </a:lnSpc>
            </a:pPr>
            <a:endParaRPr lang="en-US" sz="1200" dirty="0"/>
          </a:p>
        </p:txBody>
      </p:sp>
      <p:sp>
        <p:nvSpPr>
          <p:cNvPr id="4" name="Text 1"/>
          <p:cNvSpPr/>
          <p:nvPr/>
        </p:nvSpPr>
        <p:spPr>
          <a:xfrm>
            <a:off x="4027747" y="1378554"/>
            <a:ext cx="237615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050"/>
              </a:lnSpc>
            </a:pPr>
            <a:r>
              <a:rPr lang="en-US" sz="3000" b="1" kern="0" spc="-48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3.2 million </a:t>
            </a:r>
            <a:endParaRPr lang="en-US" sz="3000" dirty="0">
              <a:solidFill>
                <a:srgbClr val="7030A0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4109794" y="1875914"/>
            <a:ext cx="2303228" cy="42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 the Welsh population do not have access to Digital Rail Cards.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4075572" y="3231207"/>
            <a:ext cx="237615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050"/>
              </a:lnSpc>
            </a:pPr>
            <a:r>
              <a:rPr lang="en-US" sz="3000" b="1" kern="0" spc="-48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140,000 </a:t>
            </a:r>
            <a:endParaRPr lang="en-US" sz="3000" dirty="0">
              <a:solidFill>
                <a:srgbClr val="7030A0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064691" y="3283220"/>
            <a:ext cx="2357307" cy="410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54789" y="1377488"/>
            <a:ext cx="2583764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050"/>
              </a:lnSpc>
            </a:pPr>
            <a:r>
              <a:rPr lang="en-US" sz="3000" b="1" kern="0" spc="-48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£240 million</a:t>
            </a:r>
            <a:endParaRPr lang="en-US" sz="3000" dirty="0">
              <a:solidFill>
                <a:srgbClr val="7030A0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451268" y="1848754"/>
            <a:ext cx="2531812" cy="42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lost across UK in revenue due to ticketing &amp; rail card fraud</a:t>
            </a:r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4A90AF-40C6-12B9-C5BA-D327F3EB8210}"/>
              </a:ext>
            </a:extLst>
          </p:cNvPr>
          <p:cNvSpPr txBox="1"/>
          <p:nvPr/>
        </p:nvSpPr>
        <p:spPr>
          <a:xfrm>
            <a:off x="4004769" y="3644298"/>
            <a:ext cx="258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Intr"/>
              </a:rPr>
              <a:t>students across 10 universities do not have access to digitized Welsh Student Discount Rail Cards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1F3ED3-4AF7-94B5-2F4D-1EDB6D94EC02}"/>
              </a:ext>
            </a:extLst>
          </p:cNvPr>
          <p:cNvSpPr txBox="1"/>
          <p:nvPr/>
        </p:nvSpPr>
        <p:spPr>
          <a:xfrm>
            <a:off x="236018" y="315808"/>
            <a:ext cx="6453170" cy="567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050"/>
              </a:lnSpc>
            </a:pPr>
            <a:r>
              <a:rPr lang="en-US" sz="2400" b="1" kern="0" spc="-48" dirty="0">
                <a:solidFill>
                  <a:srgbClr val="190A58"/>
                </a:solidFill>
                <a:latin typeface="Inter" pitchFamily="34" charset="0"/>
                <a:ea typeface="Inter" pitchFamily="34" charset="-122"/>
              </a:rPr>
              <a:t>The Problem…</a:t>
            </a:r>
            <a:endParaRPr lang="en-US" sz="2400" dirty="0">
              <a:solidFill>
                <a:srgbClr val="190A58"/>
              </a:solidFill>
            </a:endParaRPr>
          </a:p>
        </p:txBody>
      </p:sp>
      <p:pic>
        <p:nvPicPr>
          <p:cNvPr id="27" name="Image 0" descr="https://pitch-assets-ccb95893-de3f-4266-973c-20049231b248.s3.eu-west-1.amazonaws.com/37c59352-7791-470c-8772-29d894d1e191?pitch-bytes=24876&amp;pitch-content-type=image%2Fpng">
            <a:extLst>
              <a:ext uri="{FF2B5EF4-FFF2-40B4-BE49-F238E27FC236}">
                <a16:creationId xmlns:a16="http://schemas.microsoft.com/office/drawing/2014/main" id="{C7A0C6F5-8041-DC28-D4EB-7F2EFBD7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10146" y="2154113"/>
            <a:ext cx="1460313" cy="1037592"/>
          </a:xfrm>
          <a:prstGeom prst="rect">
            <a:avLst/>
          </a:prstGeom>
        </p:spPr>
      </p:pic>
      <p:pic>
        <p:nvPicPr>
          <p:cNvPr id="28" name="Image 1" descr="https://pitch-assets-ccb95893-de3f-4266-973c-20049231b248.s3.eu-west-1.amazonaws.com/caacc6c4-64a2-4e1b-96a4-85a741c1cabd?pitch-bytes=26157&amp;pitch-content-type=image%2Fpng">
            <a:extLst>
              <a:ext uri="{FF2B5EF4-FFF2-40B4-BE49-F238E27FC236}">
                <a16:creationId xmlns:a16="http://schemas.microsoft.com/office/drawing/2014/main" id="{705CBE96-58A0-53DB-DE6E-E9F38A924A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24579" y="1133332"/>
            <a:ext cx="1020781" cy="1020781"/>
          </a:xfrm>
          <a:prstGeom prst="rect">
            <a:avLst/>
          </a:prstGeom>
        </p:spPr>
      </p:pic>
      <p:pic>
        <p:nvPicPr>
          <p:cNvPr id="30" name="Image 3" descr="https://pitch-assets-ccb95893-de3f-4266-973c-20049231b248.s3.eu-west-1.amazonaws.com/2d6a3ec5-35ab-4a6a-a04c-152cff98d0bf?pitch-bytes=99595&amp;pitch-content-type=image%2Fpng">
            <a:extLst>
              <a:ext uri="{FF2B5EF4-FFF2-40B4-BE49-F238E27FC236}">
                <a16:creationId xmlns:a16="http://schemas.microsoft.com/office/drawing/2014/main" id="{62817784-7FFF-D646-2A70-C0BB5C19CF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463" t="30754" r="8516" b="26969"/>
          <a:stretch/>
        </p:blipFill>
        <p:spPr>
          <a:xfrm>
            <a:off x="7053635" y="4064762"/>
            <a:ext cx="1941888" cy="1000944"/>
          </a:xfrm>
          <a:prstGeom prst="rect">
            <a:avLst/>
          </a:prstGeom>
        </p:spPr>
      </p:pic>
      <p:pic>
        <p:nvPicPr>
          <p:cNvPr id="32" name="Image 5" descr="https://pitch-assets-ccb95893-de3f-4266-973c-20049231b248.s3.eu-west-1.amazonaws.com/da3f80b0-7066-4025-b4be-d6618e68917a?pitch-bytes=44707&amp;pitch-content-type=image%2Fpng">
            <a:extLst>
              <a:ext uri="{FF2B5EF4-FFF2-40B4-BE49-F238E27FC236}">
                <a16:creationId xmlns:a16="http://schemas.microsoft.com/office/drawing/2014/main" id="{98C6E29B-F9EE-810E-7029-D592D01DC47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043382" y="3249703"/>
            <a:ext cx="1905442" cy="72041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735111C-1CDB-A0D1-F616-2FE26A113BD8}"/>
              </a:ext>
            </a:extLst>
          </p:cNvPr>
          <p:cNvGrpSpPr/>
          <p:nvPr/>
        </p:nvGrpSpPr>
        <p:grpSpPr>
          <a:xfrm>
            <a:off x="7233292" y="110071"/>
            <a:ext cx="1615125" cy="969075"/>
            <a:chOff x="7233292" y="110071"/>
            <a:chExt cx="1615125" cy="969075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8AE6127-48C9-F67E-8AD5-C0335C39128F}"/>
                </a:ext>
              </a:extLst>
            </p:cNvPr>
            <p:cNvSpPr/>
            <p:nvPr/>
          </p:nvSpPr>
          <p:spPr>
            <a:xfrm>
              <a:off x="7233292" y="110071"/>
              <a:ext cx="1615125" cy="969075"/>
            </a:xfrm>
            <a:custGeom>
              <a:avLst/>
              <a:gdLst>
                <a:gd name="connsiteX0" fmla="*/ 0 w 1615125"/>
                <a:gd name="connsiteY0" fmla="*/ 0 h 969075"/>
                <a:gd name="connsiteX1" fmla="*/ 1615125 w 1615125"/>
                <a:gd name="connsiteY1" fmla="*/ 0 h 969075"/>
                <a:gd name="connsiteX2" fmla="*/ 1615125 w 1615125"/>
                <a:gd name="connsiteY2" fmla="*/ 969075 h 969075"/>
                <a:gd name="connsiteX3" fmla="*/ 0 w 1615125"/>
                <a:gd name="connsiteY3" fmla="*/ 969075 h 96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5125" h="969075">
                  <a:moveTo>
                    <a:pt x="0" y="0"/>
                  </a:moveTo>
                  <a:lnTo>
                    <a:pt x="1615125" y="0"/>
                  </a:lnTo>
                  <a:lnTo>
                    <a:pt x="1615125" y="969075"/>
                  </a:lnTo>
                  <a:lnTo>
                    <a:pt x="0" y="969075"/>
                  </a:lnTo>
                  <a:close/>
                </a:path>
              </a:pathLst>
            </a:custGeom>
            <a:solidFill>
              <a:srgbClr val="00B140"/>
            </a:solidFill>
            <a:ln w="2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E203213-2C21-C344-89BF-44F6716017E1}"/>
                </a:ext>
              </a:extLst>
            </p:cNvPr>
            <p:cNvSpPr/>
            <p:nvPr/>
          </p:nvSpPr>
          <p:spPr>
            <a:xfrm>
              <a:off x="7233292" y="110071"/>
              <a:ext cx="1615125" cy="484537"/>
            </a:xfrm>
            <a:custGeom>
              <a:avLst/>
              <a:gdLst>
                <a:gd name="connsiteX0" fmla="*/ 0 w 1615125"/>
                <a:gd name="connsiteY0" fmla="*/ 0 h 484537"/>
                <a:gd name="connsiteX1" fmla="*/ 1615125 w 1615125"/>
                <a:gd name="connsiteY1" fmla="*/ 0 h 484537"/>
                <a:gd name="connsiteX2" fmla="*/ 1615125 w 1615125"/>
                <a:gd name="connsiteY2" fmla="*/ 484538 h 484537"/>
                <a:gd name="connsiteX3" fmla="*/ 0 w 1615125"/>
                <a:gd name="connsiteY3" fmla="*/ 484538 h 48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5125" h="484537">
                  <a:moveTo>
                    <a:pt x="0" y="0"/>
                  </a:moveTo>
                  <a:lnTo>
                    <a:pt x="1615125" y="0"/>
                  </a:lnTo>
                  <a:lnTo>
                    <a:pt x="1615125" y="484538"/>
                  </a:lnTo>
                  <a:lnTo>
                    <a:pt x="0" y="484538"/>
                  </a:lnTo>
                  <a:close/>
                </a:path>
              </a:pathLst>
            </a:custGeom>
            <a:solidFill>
              <a:srgbClr val="FFFFFF"/>
            </a:solidFill>
            <a:ln w="2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0" name="Image 8" descr="https://pitch-assets-ccb95893-de3f-4266-973c-20049231b248.s3.eu-west-1.amazonaws.com/db79dfc0-a819-4b32-8133-dd535d37f5e3?pitch-bytes=15819&amp;pitch-content-type=image%2Fsvg%2Bxml">
              <a:extLst>
                <a:ext uri="{FF2B5EF4-FFF2-40B4-BE49-F238E27FC236}">
                  <a16:creationId xmlns:a16="http://schemas.microsoft.com/office/drawing/2014/main" id="{020492A1-1349-3F60-73ED-4F8C2BD75A73}"/>
                </a:ext>
              </a:extLst>
            </p:cNvPr>
            <p:cNvGrpSpPr/>
            <p:nvPr/>
          </p:nvGrpSpPr>
          <p:grpSpPr>
            <a:xfrm>
              <a:off x="7398303" y="192815"/>
              <a:ext cx="1286103" cy="802073"/>
              <a:chOff x="7398303" y="192815"/>
              <a:chExt cx="1286103" cy="802073"/>
            </a:xfrm>
            <a:solidFill>
              <a:srgbClr val="C8102E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FF12283-CA8B-65BD-BAA9-60582202226E}"/>
                  </a:ext>
                </a:extLst>
              </p:cNvPr>
              <p:cNvSpPr/>
              <p:nvPr/>
            </p:nvSpPr>
            <p:spPr>
              <a:xfrm>
                <a:off x="7494041" y="339854"/>
                <a:ext cx="254527" cy="40768"/>
              </a:xfrm>
              <a:custGeom>
                <a:avLst/>
                <a:gdLst>
                  <a:gd name="connsiteX0" fmla="*/ 237240 w 254527"/>
                  <a:gd name="connsiteY0" fmla="*/ 0 h 40768"/>
                  <a:gd name="connsiteX1" fmla="*/ 0 w 254527"/>
                  <a:gd name="connsiteY1" fmla="*/ 11924 h 40768"/>
                  <a:gd name="connsiteX2" fmla="*/ 10135 w 254527"/>
                  <a:gd name="connsiteY2" fmla="*/ 36336 h 40768"/>
                  <a:gd name="connsiteX3" fmla="*/ 254528 w 254527"/>
                  <a:gd name="connsiteY3" fmla="*/ 27253 h 40768"/>
                  <a:gd name="connsiteX4" fmla="*/ 237240 w 254527"/>
                  <a:gd name="connsiteY4" fmla="*/ 2 h 4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527" h="40768">
                    <a:moveTo>
                      <a:pt x="237240" y="0"/>
                    </a:moveTo>
                    <a:cubicBezTo>
                      <a:pt x="184788" y="7948"/>
                      <a:pt x="51864" y="20437"/>
                      <a:pt x="0" y="11924"/>
                    </a:cubicBezTo>
                    <a:lnTo>
                      <a:pt x="10135" y="36336"/>
                    </a:lnTo>
                    <a:cubicBezTo>
                      <a:pt x="95969" y="28388"/>
                      <a:pt x="178227" y="56208"/>
                      <a:pt x="254528" y="27253"/>
                    </a:cubicBezTo>
                    <a:lnTo>
                      <a:pt x="237240" y="2"/>
                    </a:lnTo>
                    <a:close/>
                  </a:path>
                </a:pathLst>
              </a:custGeom>
              <a:solidFill>
                <a:srgbClr val="C8102E"/>
              </a:solidFill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45A9980F-21AA-A281-AF1F-C2CD8AB9FB3A}"/>
                  </a:ext>
                </a:extLst>
              </p:cNvPr>
              <p:cNvSpPr/>
              <p:nvPr/>
            </p:nvSpPr>
            <p:spPr>
              <a:xfrm>
                <a:off x="7432053" y="283650"/>
                <a:ext cx="1252353" cy="211197"/>
              </a:xfrm>
              <a:custGeom>
                <a:avLst/>
                <a:gdLst>
                  <a:gd name="connsiteX0" fmla="*/ 95969 w 1252353"/>
                  <a:gd name="connsiteY0" fmla="*/ 115817 h 211197"/>
                  <a:gd name="connsiteX1" fmla="*/ 0 w 1252353"/>
                  <a:gd name="connsiteY1" fmla="*/ 15895 h 211197"/>
                  <a:gd name="connsiteX2" fmla="*/ 109082 w 1252353"/>
                  <a:gd name="connsiteY2" fmla="*/ 53933 h 211197"/>
                  <a:gd name="connsiteX3" fmla="*/ 70335 w 1252353"/>
                  <a:gd name="connsiteY3" fmla="*/ 74370 h 211197"/>
                  <a:gd name="connsiteX4" fmla="*/ 95969 w 1252353"/>
                  <a:gd name="connsiteY4" fmla="*/ 115815 h 211197"/>
                  <a:gd name="connsiteX5" fmla="*/ 201471 w 1252353"/>
                  <a:gd name="connsiteY5" fmla="*/ 98785 h 211197"/>
                  <a:gd name="connsiteX6" fmla="*/ 201471 w 1252353"/>
                  <a:gd name="connsiteY6" fmla="*/ 98785 h 211197"/>
                  <a:gd name="connsiteX7" fmla="*/ 286410 w 1252353"/>
                  <a:gd name="connsiteY7" fmla="*/ 90556 h 211197"/>
                  <a:gd name="connsiteX8" fmla="*/ 279556 w 1252353"/>
                  <a:gd name="connsiteY8" fmla="*/ 79482 h 211197"/>
                  <a:gd name="connsiteX9" fmla="*/ 274491 w 1252353"/>
                  <a:gd name="connsiteY9" fmla="*/ 88850 h 211197"/>
                  <a:gd name="connsiteX10" fmla="*/ 266445 w 1252353"/>
                  <a:gd name="connsiteY10" fmla="*/ 80052 h 211197"/>
                  <a:gd name="connsiteX11" fmla="*/ 264362 w 1252353"/>
                  <a:gd name="connsiteY11" fmla="*/ 93960 h 211197"/>
                  <a:gd name="connsiteX12" fmla="*/ 250354 w 1252353"/>
                  <a:gd name="connsiteY12" fmla="*/ 83740 h 211197"/>
                  <a:gd name="connsiteX13" fmla="*/ 247966 w 1252353"/>
                  <a:gd name="connsiteY13" fmla="*/ 95949 h 211197"/>
                  <a:gd name="connsiteX14" fmla="*/ 239026 w 1252353"/>
                  <a:gd name="connsiteY14" fmla="*/ 85160 h 211197"/>
                  <a:gd name="connsiteX15" fmla="*/ 235750 w 1252353"/>
                  <a:gd name="connsiteY15" fmla="*/ 98502 h 211197"/>
                  <a:gd name="connsiteX16" fmla="*/ 222633 w 1252353"/>
                  <a:gd name="connsiteY16" fmla="*/ 88279 h 211197"/>
                  <a:gd name="connsiteX17" fmla="*/ 217567 w 1252353"/>
                  <a:gd name="connsiteY17" fmla="*/ 102191 h 211197"/>
                  <a:gd name="connsiteX18" fmla="*/ 211307 w 1252353"/>
                  <a:gd name="connsiteY18" fmla="*/ 85444 h 211197"/>
                  <a:gd name="connsiteX19" fmla="*/ 201471 w 1252353"/>
                  <a:gd name="connsiteY19" fmla="*/ 98781 h 211197"/>
                  <a:gd name="connsiteX20" fmla="*/ 205644 w 1252353"/>
                  <a:gd name="connsiteY20" fmla="*/ 56491 h 211197"/>
                  <a:gd name="connsiteX21" fmla="*/ 217569 w 1252353"/>
                  <a:gd name="connsiteY21" fmla="*/ 72669 h 211197"/>
                  <a:gd name="connsiteX22" fmla="*/ 215781 w 1252353"/>
                  <a:gd name="connsiteY22" fmla="*/ 54222 h 211197"/>
                  <a:gd name="connsiteX23" fmla="*/ 222635 w 1252353"/>
                  <a:gd name="connsiteY23" fmla="*/ 60466 h 211197"/>
                  <a:gd name="connsiteX24" fmla="*/ 224722 w 1252353"/>
                  <a:gd name="connsiteY24" fmla="*/ 48543 h 211197"/>
                  <a:gd name="connsiteX25" fmla="*/ 233961 w 1252353"/>
                  <a:gd name="connsiteY25" fmla="*/ 55072 h 211197"/>
                  <a:gd name="connsiteX26" fmla="*/ 234853 w 1252353"/>
                  <a:gd name="connsiteY26" fmla="*/ 41163 h 211197"/>
                  <a:gd name="connsiteX27" fmla="*/ 244391 w 1252353"/>
                  <a:gd name="connsiteY27" fmla="*/ 47408 h 211197"/>
                  <a:gd name="connsiteX28" fmla="*/ 244391 w 1252353"/>
                  <a:gd name="connsiteY28" fmla="*/ 32080 h 211197"/>
                  <a:gd name="connsiteX29" fmla="*/ 205644 w 1252353"/>
                  <a:gd name="connsiteY29" fmla="*/ 56491 h 211197"/>
                  <a:gd name="connsiteX30" fmla="*/ 1172926 w 1252353"/>
                  <a:gd name="connsiteY30" fmla="*/ 211198 h 211197"/>
                  <a:gd name="connsiteX31" fmla="*/ 1145358 w 1252353"/>
                  <a:gd name="connsiteY31" fmla="*/ 184231 h 211197"/>
                  <a:gd name="connsiteX32" fmla="*/ 1163082 w 1252353"/>
                  <a:gd name="connsiteY32" fmla="*/ 141685 h 211197"/>
                  <a:gd name="connsiteX33" fmla="*/ 1091413 w 1252353"/>
                  <a:gd name="connsiteY33" fmla="*/ 145343 h 211197"/>
                  <a:gd name="connsiteX34" fmla="*/ 1235664 w 1252353"/>
                  <a:gd name="connsiteY34" fmla="*/ 0 h 211197"/>
                  <a:gd name="connsiteX35" fmla="*/ 1252354 w 1252353"/>
                  <a:gd name="connsiteY35" fmla="*/ 187352 h 211197"/>
                  <a:gd name="connsiteX36" fmla="*/ 1195548 w 1252353"/>
                  <a:gd name="connsiteY36" fmla="*/ 144778 h 211197"/>
                  <a:gd name="connsiteX37" fmla="*/ 1173077 w 1252353"/>
                  <a:gd name="connsiteY37" fmla="*/ 210915 h 21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252353" h="211197">
                    <a:moveTo>
                      <a:pt x="95969" y="115817"/>
                    </a:moveTo>
                    <a:cubicBezTo>
                      <a:pt x="63182" y="106168"/>
                      <a:pt x="8940" y="49960"/>
                      <a:pt x="0" y="15895"/>
                    </a:cubicBezTo>
                    <a:cubicBezTo>
                      <a:pt x="25630" y="33492"/>
                      <a:pt x="87025" y="56204"/>
                      <a:pt x="109082" y="53933"/>
                    </a:cubicBezTo>
                    <a:cubicBezTo>
                      <a:pt x="101927" y="59043"/>
                      <a:pt x="84045" y="72667"/>
                      <a:pt x="70335" y="74370"/>
                    </a:cubicBezTo>
                    <a:cubicBezTo>
                      <a:pt x="76896" y="86863"/>
                      <a:pt x="89409" y="102756"/>
                      <a:pt x="95969" y="115815"/>
                    </a:cubicBezTo>
                    <a:close/>
                    <a:moveTo>
                      <a:pt x="201471" y="98785"/>
                    </a:moveTo>
                    <a:lnTo>
                      <a:pt x="201471" y="98785"/>
                    </a:lnTo>
                    <a:cubicBezTo>
                      <a:pt x="211012" y="111843"/>
                      <a:pt x="261081" y="106449"/>
                      <a:pt x="286410" y="90556"/>
                    </a:cubicBezTo>
                    <a:lnTo>
                      <a:pt x="279556" y="79482"/>
                    </a:lnTo>
                    <a:lnTo>
                      <a:pt x="274491" y="88850"/>
                    </a:lnTo>
                    <a:lnTo>
                      <a:pt x="266445" y="80052"/>
                    </a:lnTo>
                    <a:lnTo>
                      <a:pt x="264362" y="93960"/>
                    </a:lnTo>
                    <a:lnTo>
                      <a:pt x="250354" y="83740"/>
                    </a:lnTo>
                    <a:lnTo>
                      <a:pt x="247966" y="95949"/>
                    </a:lnTo>
                    <a:lnTo>
                      <a:pt x="239026" y="85160"/>
                    </a:lnTo>
                    <a:lnTo>
                      <a:pt x="235750" y="98502"/>
                    </a:lnTo>
                    <a:lnTo>
                      <a:pt x="222633" y="88279"/>
                    </a:lnTo>
                    <a:lnTo>
                      <a:pt x="217567" y="102191"/>
                    </a:lnTo>
                    <a:cubicBezTo>
                      <a:pt x="213612" y="97497"/>
                      <a:pt x="211400" y="91582"/>
                      <a:pt x="211307" y="85444"/>
                    </a:cubicBezTo>
                    <a:cubicBezTo>
                      <a:pt x="206241" y="87429"/>
                      <a:pt x="202068" y="93958"/>
                      <a:pt x="201471" y="98781"/>
                    </a:cubicBezTo>
                    <a:close/>
                    <a:moveTo>
                      <a:pt x="205644" y="56491"/>
                    </a:moveTo>
                    <a:cubicBezTo>
                      <a:pt x="205644" y="59895"/>
                      <a:pt x="209817" y="69834"/>
                      <a:pt x="217569" y="72669"/>
                    </a:cubicBezTo>
                    <a:cubicBezTo>
                      <a:pt x="217868" y="68413"/>
                      <a:pt x="212500" y="58476"/>
                      <a:pt x="215781" y="54222"/>
                    </a:cubicBezTo>
                    <a:lnTo>
                      <a:pt x="222635" y="60466"/>
                    </a:lnTo>
                    <a:lnTo>
                      <a:pt x="224722" y="48543"/>
                    </a:lnTo>
                    <a:lnTo>
                      <a:pt x="233961" y="55072"/>
                    </a:lnTo>
                    <a:lnTo>
                      <a:pt x="234853" y="41163"/>
                    </a:lnTo>
                    <a:lnTo>
                      <a:pt x="244391" y="47408"/>
                    </a:lnTo>
                    <a:lnTo>
                      <a:pt x="244391" y="32080"/>
                    </a:lnTo>
                    <a:cubicBezTo>
                      <a:pt x="228892" y="33496"/>
                      <a:pt x="209817" y="51381"/>
                      <a:pt x="205644" y="56491"/>
                    </a:cubicBezTo>
                    <a:close/>
                    <a:moveTo>
                      <a:pt x="1172926" y="211198"/>
                    </a:moveTo>
                    <a:cubicBezTo>
                      <a:pt x="1168902" y="202115"/>
                      <a:pt x="1156385" y="191045"/>
                      <a:pt x="1145358" y="184231"/>
                    </a:cubicBezTo>
                    <a:lnTo>
                      <a:pt x="1163082" y="141685"/>
                    </a:lnTo>
                    <a:cubicBezTo>
                      <a:pt x="1146392" y="145095"/>
                      <a:pt x="1111683" y="147612"/>
                      <a:pt x="1091413" y="145343"/>
                    </a:cubicBezTo>
                    <a:cubicBezTo>
                      <a:pt x="1129560" y="109009"/>
                      <a:pt x="1209436" y="34065"/>
                      <a:pt x="1235664" y="0"/>
                    </a:cubicBezTo>
                    <a:cubicBezTo>
                      <a:pt x="1226126" y="46554"/>
                      <a:pt x="1233281" y="151018"/>
                      <a:pt x="1252354" y="187352"/>
                    </a:cubicBezTo>
                    <a:cubicBezTo>
                      <a:pt x="1232084" y="179404"/>
                      <a:pt x="1208659" y="162946"/>
                      <a:pt x="1195548" y="144778"/>
                    </a:cubicBezTo>
                    <a:cubicBezTo>
                      <a:pt x="1187813" y="170860"/>
                      <a:pt x="1178329" y="199280"/>
                      <a:pt x="1173077" y="210915"/>
                    </a:cubicBezTo>
                  </a:path>
                </a:pathLst>
              </a:custGeom>
              <a:solidFill>
                <a:srgbClr val="C8102E"/>
              </a:solidFill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C7B5A22-C27A-A8F8-688C-93C1A56C28F7}"/>
                  </a:ext>
                </a:extLst>
              </p:cNvPr>
              <p:cNvSpPr/>
              <p:nvPr/>
            </p:nvSpPr>
            <p:spPr>
              <a:xfrm>
                <a:off x="7419965" y="192815"/>
                <a:ext cx="1196489" cy="792672"/>
              </a:xfrm>
              <a:custGeom>
                <a:avLst/>
                <a:gdLst>
                  <a:gd name="connsiteX0" fmla="*/ 440667 w 1196489"/>
                  <a:gd name="connsiteY0" fmla="*/ 102756 h 792672"/>
                  <a:gd name="connsiteX1" fmla="*/ 452587 w 1196489"/>
                  <a:gd name="connsiteY1" fmla="*/ 127169 h 792672"/>
                  <a:gd name="connsiteX2" fmla="*/ 493716 w 1196489"/>
                  <a:gd name="connsiteY2" fmla="*/ 157828 h 792672"/>
                  <a:gd name="connsiteX3" fmla="*/ 456162 w 1196489"/>
                  <a:gd name="connsiteY3" fmla="*/ 161803 h 792672"/>
                  <a:gd name="connsiteX4" fmla="*/ 470470 w 1196489"/>
                  <a:gd name="connsiteY4" fmla="*/ 176561 h 792672"/>
                  <a:gd name="connsiteX5" fmla="*/ 496700 w 1196489"/>
                  <a:gd name="connsiteY5" fmla="*/ 215171 h 792672"/>
                  <a:gd name="connsiteX6" fmla="*/ 461529 w 1196489"/>
                  <a:gd name="connsiteY6" fmla="*/ 203817 h 792672"/>
                  <a:gd name="connsiteX7" fmla="*/ 446926 w 1196489"/>
                  <a:gd name="connsiteY7" fmla="*/ 216871 h 792672"/>
                  <a:gd name="connsiteX8" fmla="*/ 459146 w 1196489"/>
                  <a:gd name="connsiteY8" fmla="*/ 237878 h 792672"/>
                  <a:gd name="connsiteX9" fmla="*/ 488356 w 1196489"/>
                  <a:gd name="connsiteY9" fmla="*/ 278756 h 792672"/>
                  <a:gd name="connsiteX10" fmla="*/ 445436 w 1196489"/>
                  <a:gd name="connsiteY10" fmla="*/ 263429 h 792672"/>
                  <a:gd name="connsiteX11" fmla="*/ 436498 w 1196489"/>
                  <a:gd name="connsiteY11" fmla="*/ 277622 h 792672"/>
                  <a:gd name="connsiteX12" fmla="*/ 449011 w 1196489"/>
                  <a:gd name="connsiteY12" fmla="*/ 296925 h 792672"/>
                  <a:gd name="connsiteX13" fmla="*/ 478221 w 1196489"/>
                  <a:gd name="connsiteY13" fmla="*/ 327016 h 792672"/>
                  <a:gd name="connsiteX14" fmla="*/ 443647 w 1196489"/>
                  <a:gd name="connsiteY14" fmla="*/ 325880 h 792672"/>
                  <a:gd name="connsiteX15" fmla="*/ 446704 w 1196489"/>
                  <a:gd name="connsiteY15" fmla="*/ 365250 h 792672"/>
                  <a:gd name="connsiteX16" fmla="*/ 521734 w 1196489"/>
                  <a:gd name="connsiteY16" fmla="*/ 349723 h 792672"/>
                  <a:gd name="connsiteX17" fmla="*/ 564654 w 1196489"/>
                  <a:gd name="connsiteY17" fmla="*/ 247532 h 792672"/>
                  <a:gd name="connsiteX18" fmla="*/ 876997 w 1196489"/>
                  <a:gd name="connsiteY18" fmla="*/ 18166 h 792672"/>
                  <a:gd name="connsiteX19" fmla="*/ 928257 w 1196489"/>
                  <a:gd name="connsiteY19" fmla="*/ 105599 h 792672"/>
                  <a:gd name="connsiteX20" fmla="*/ 1107082 w 1196489"/>
                  <a:gd name="connsiteY20" fmla="*/ 35198 h 792672"/>
                  <a:gd name="connsiteX21" fmla="*/ 1052242 w 1196489"/>
                  <a:gd name="connsiteY21" fmla="*/ 175998 h 792672"/>
                  <a:gd name="connsiteX22" fmla="*/ 962831 w 1196489"/>
                  <a:gd name="connsiteY22" fmla="*/ 337236 h 792672"/>
                  <a:gd name="connsiteX23" fmla="*/ 854315 w 1196489"/>
                  <a:gd name="connsiteY23" fmla="*/ 380608 h 792672"/>
                  <a:gd name="connsiteX24" fmla="*/ 1011707 w 1196489"/>
                  <a:gd name="connsiteY24" fmla="*/ 398552 h 792672"/>
                  <a:gd name="connsiteX25" fmla="*/ 1132769 w 1196489"/>
                  <a:gd name="connsiteY25" fmla="*/ 359876 h 792672"/>
                  <a:gd name="connsiteX26" fmla="*/ 1133310 w 1196489"/>
                  <a:gd name="connsiteY26" fmla="*/ 354270 h 792672"/>
                  <a:gd name="connsiteX27" fmla="*/ 1124984 w 1196489"/>
                  <a:gd name="connsiteY27" fmla="*/ 324824 h 792672"/>
                  <a:gd name="connsiteX28" fmla="*/ 1083836 w 1196489"/>
                  <a:gd name="connsiteY28" fmla="*/ 306012 h 792672"/>
                  <a:gd name="connsiteX29" fmla="*/ 1052245 w 1196489"/>
                  <a:gd name="connsiteY29" fmla="*/ 323043 h 792672"/>
                  <a:gd name="connsiteX30" fmla="*/ 1080856 w 1196489"/>
                  <a:gd name="connsiteY30" fmla="*/ 338371 h 792672"/>
                  <a:gd name="connsiteX31" fmla="*/ 1124986 w 1196489"/>
                  <a:gd name="connsiteY31" fmla="*/ 324822 h 792672"/>
                  <a:gd name="connsiteX32" fmla="*/ 1133312 w 1196489"/>
                  <a:gd name="connsiteY32" fmla="*/ 354268 h 792672"/>
                  <a:gd name="connsiteX33" fmla="*/ 1132746 w 1196489"/>
                  <a:gd name="connsiteY33" fmla="*/ 359795 h 792672"/>
                  <a:gd name="connsiteX34" fmla="*/ 1078468 w 1196489"/>
                  <a:gd name="connsiteY34" fmla="*/ 373570 h 792672"/>
                  <a:gd name="connsiteX35" fmla="*/ 1004558 w 1196489"/>
                  <a:gd name="connsiteY35" fmla="*/ 319068 h 792672"/>
                  <a:gd name="connsiteX36" fmla="*/ 1082046 w 1196489"/>
                  <a:gd name="connsiteY36" fmla="*/ 256617 h 792672"/>
                  <a:gd name="connsiteX37" fmla="*/ 1196489 w 1196489"/>
                  <a:gd name="connsiteY37" fmla="*/ 347454 h 792672"/>
                  <a:gd name="connsiteX38" fmla="*/ 994768 w 1196489"/>
                  <a:gd name="connsiteY38" fmla="*/ 482446 h 792672"/>
                  <a:gd name="connsiteX39" fmla="*/ 1036743 w 1196489"/>
                  <a:gd name="connsiteY39" fmla="*/ 507557 h 792672"/>
                  <a:gd name="connsiteX40" fmla="*/ 1153575 w 1196489"/>
                  <a:gd name="connsiteY40" fmla="*/ 589315 h 792672"/>
                  <a:gd name="connsiteX41" fmla="*/ 1084428 w 1196489"/>
                  <a:gd name="connsiteY41" fmla="*/ 557519 h 792672"/>
                  <a:gd name="connsiteX42" fmla="*/ 1080854 w 1196489"/>
                  <a:gd name="connsiteY42" fmla="*/ 730115 h 792672"/>
                  <a:gd name="connsiteX43" fmla="*/ 1127348 w 1196489"/>
                  <a:gd name="connsiteY43" fmla="*/ 768153 h 792672"/>
                  <a:gd name="connsiteX44" fmla="*/ 1094563 w 1196489"/>
                  <a:gd name="connsiteY44" fmla="*/ 776667 h 792672"/>
                  <a:gd name="connsiteX45" fmla="*/ 1042105 w 1196489"/>
                  <a:gd name="connsiteY45" fmla="*/ 768153 h 792672"/>
                  <a:gd name="connsiteX46" fmla="*/ 999785 w 1196489"/>
                  <a:gd name="connsiteY46" fmla="*/ 772694 h 792672"/>
                  <a:gd name="connsiteX47" fmla="*/ 944352 w 1196489"/>
                  <a:gd name="connsiteY47" fmla="*/ 779508 h 792672"/>
                  <a:gd name="connsiteX48" fmla="*/ 905605 w 1196489"/>
                  <a:gd name="connsiteY48" fmla="*/ 783483 h 792672"/>
                  <a:gd name="connsiteX49" fmla="*/ 926412 w 1196489"/>
                  <a:gd name="connsiteY49" fmla="*/ 756690 h 792672"/>
                  <a:gd name="connsiteX50" fmla="*/ 874611 w 1196489"/>
                  <a:gd name="connsiteY50" fmla="*/ 743174 h 792672"/>
                  <a:gd name="connsiteX51" fmla="*/ 909181 w 1196489"/>
                  <a:gd name="connsiteY51" fmla="*/ 722732 h 792672"/>
                  <a:gd name="connsiteX52" fmla="*/ 887126 w 1196489"/>
                  <a:gd name="connsiteY52" fmla="*/ 696616 h 792672"/>
                  <a:gd name="connsiteX53" fmla="*/ 927662 w 1196489"/>
                  <a:gd name="connsiteY53" fmla="*/ 694346 h 792672"/>
                  <a:gd name="connsiteX54" fmla="*/ 1025415 w 1196489"/>
                  <a:gd name="connsiteY54" fmla="*/ 694916 h 792672"/>
                  <a:gd name="connsiteX55" fmla="*/ 1037341 w 1196489"/>
                  <a:gd name="connsiteY55" fmla="*/ 663689 h 792672"/>
                  <a:gd name="connsiteX56" fmla="*/ 1039126 w 1196489"/>
                  <a:gd name="connsiteY56" fmla="*/ 631328 h 792672"/>
                  <a:gd name="connsiteX57" fmla="*/ 1034359 w 1196489"/>
                  <a:gd name="connsiteY57" fmla="*/ 595559 h 792672"/>
                  <a:gd name="connsiteX58" fmla="*/ 1014687 w 1196489"/>
                  <a:gd name="connsiteY58" fmla="*/ 572283 h 792672"/>
                  <a:gd name="connsiteX59" fmla="*/ 981310 w 1196489"/>
                  <a:gd name="connsiteY59" fmla="*/ 568877 h 792672"/>
                  <a:gd name="connsiteX60" fmla="*/ 927064 w 1196489"/>
                  <a:gd name="connsiteY60" fmla="*/ 562629 h 792672"/>
                  <a:gd name="connsiteX61" fmla="*/ 869249 w 1196489"/>
                  <a:gd name="connsiteY61" fmla="*/ 554680 h 792672"/>
                  <a:gd name="connsiteX62" fmla="*/ 818582 w 1196489"/>
                  <a:gd name="connsiteY62" fmla="*/ 531404 h 792672"/>
                  <a:gd name="connsiteX63" fmla="*/ 792448 w 1196489"/>
                  <a:gd name="connsiteY63" fmla="*/ 523460 h 792672"/>
                  <a:gd name="connsiteX64" fmla="*/ 768509 w 1196489"/>
                  <a:gd name="connsiteY64" fmla="*/ 598400 h 792672"/>
                  <a:gd name="connsiteX65" fmla="*/ 868651 w 1196489"/>
                  <a:gd name="connsiteY65" fmla="*/ 665391 h 792672"/>
                  <a:gd name="connsiteX66" fmla="*/ 815003 w 1196489"/>
                  <a:gd name="connsiteY66" fmla="*/ 643819 h 792672"/>
                  <a:gd name="connsiteX67" fmla="*/ 667774 w 1196489"/>
                  <a:gd name="connsiteY67" fmla="*/ 747714 h 792672"/>
                  <a:gd name="connsiteX68" fmla="*/ 703535 w 1196489"/>
                  <a:gd name="connsiteY68" fmla="*/ 753959 h 792672"/>
                  <a:gd name="connsiteX69" fmla="*/ 719632 w 1196489"/>
                  <a:gd name="connsiteY69" fmla="*/ 778941 h 792672"/>
                  <a:gd name="connsiteX70" fmla="*/ 671350 w 1196489"/>
                  <a:gd name="connsiteY70" fmla="*/ 769292 h 792672"/>
                  <a:gd name="connsiteX71" fmla="*/ 633200 w 1196489"/>
                  <a:gd name="connsiteY71" fmla="*/ 765882 h 792672"/>
                  <a:gd name="connsiteX72" fmla="*/ 611146 w 1196489"/>
                  <a:gd name="connsiteY72" fmla="*/ 763044 h 792672"/>
                  <a:gd name="connsiteX73" fmla="*/ 587898 w 1196489"/>
                  <a:gd name="connsiteY73" fmla="*/ 765882 h 792672"/>
                  <a:gd name="connsiteX74" fmla="*/ 533656 w 1196489"/>
                  <a:gd name="connsiteY74" fmla="*/ 778941 h 792672"/>
                  <a:gd name="connsiteX75" fmla="*/ 500273 w 1196489"/>
                  <a:gd name="connsiteY75" fmla="*/ 757934 h 792672"/>
                  <a:gd name="connsiteX76" fmla="*/ 482392 w 1196489"/>
                  <a:gd name="connsiteY76" fmla="*/ 723873 h 792672"/>
                  <a:gd name="connsiteX77" fmla="*/ 564650 w 1196489"/>
                  <a:gd name="connsiteY77" fmla="*/ 734656 h 792672"/>
                  <a:gd name="connsiteX78" fmla="*/ 516964 w 1196489"/>
                  <a:gd name="connsiteY78" fmla="*/ 709109 h 792672"/>
                  <a:gd name="connsiteX79" fmla="*/ 506829 w 1196489"/>
                  <a:gd name="connsiteY79" fmla="*/ 680153 h 792672"/>
                  <a:gd name="connsiteX80" fmla="*/ 558093 w 1196489"/>
                  <a:gd name="connsiteY80" fmla="*/ 697756 h 792672"/>
                  <a:gd name="connsiteX81" fmla="*/ 608162 w 1196489"/>
                  <a:gd name="connsiteY81" fmla="*/ 711949 h 792672"/>
                  <a:gd name="connsiteX82" fmla="*/ 650189 w 1196489"/>
                  <a:gd name="connsiteY82" fmla="*/ 706270 h 792672"/>
                  <a:gd name="connsiteX83" fmla="*/ 674923 w 1196489"/>
                  <a:gd name="connsiteY83" fmla="*/ 690371 h 792672"/>
                  <a:gd name="connsiteX84" fmla="*/ 695193 w 1196489"/>
                  <a:gd name="connsiteY84" fmla="*/ 665960 h 792672"/>
                  <a:gd name="connsiteX85" fmla="*/ 699661 w 1196489"/>
                  <a:gd name="connsiteY85" fmla="*/ 665355 h 792672"/>
                  <a:gd name="connsiteX86" fmla="*/ 667756 w 1196489"/>
                  <a:gd name="connsiteY86" fmla="*/ 652274 h 792672"/>
                  <a:gd name="connsiteX87" fmla="*/ 613538 w 1196489"/>
                  <a:gd name="connsiteY87" fmla="*/ 625397 h 792672"/>
                  <a:gd name="connsiteX88" fmla="*/ 581343 w 1196489"/>
                  <a:gd name="connsiteY88" fmla="*/ 572283 h 792672"/>
                  <a:gd name="connsiteX89" fmla="*/ 583884 w 1196489"/>
                  <a:gd name="connsiteY89" fmla="*/ 569439 h 792672"/>
                  <a:gd name="connsiteX90" fmla="*/ 540545 w 1196489"/>
                  <a:gd name="connsiteY90" fmla="*/ 575643 h 792672"/>
                  <a:gd name="connsiteX91" fmla="*/ 467749 w 1196489"/>
                  <a:gd name="connsiteY91" fmla="*/ 600459 h 792672"/>
                  <a:gd name="connsiteX92" fmla="*/ 435652 w 1196489"/>
                  <a:gd name="connsiteY92" fmla="*/ 623398 h 792672"/>
                  <a:gd name="connsiteX93" fmla="*/ 415635 w 1196489"/>
                  <a:gd name="connsiteY93" fmla="*/ 671068 h 792672"/>
                  <a:gd name="connsiteX94" fmla="*/ 394178 w 1196489"/>
                  <a:gd name="connsiteY94" fmla="*/ 597263 h 792672"/>
                  <a:gd name="connsiteX95" fmla="*/ 287477 w 1196489"/>
                  <a:gd name="connsiteY95" fmla="*/ 740333 h 792672"/>
                  <a:gd name="connsiteX96" fmla="*/ 323839 w 1196489"/>
                  <a:gd name="connsiteY96" fmla="*/ 748281 h 792672"/>
                  <a:gd name="connsiteX97" fmla="*/ 347087 w 1196489"/>
                  <a:gd name="connsiteY97" fmla="*/ 775533 h 792672"/>
                  <a:gd name="connsiteX98" fmla="*/ 314302 w 1196489"/>
                  <a:gd name="connsiteY98" fmla="*/ 781208 h 792672"/>
                  <a:gd name="connsiteX99" fmla="*/ 282710 w 1196489"/>
                  <a:gd name="connsiteY99" fmla="*/ 769288 h 792672"/>
                  <a:gd name="connsiteX100" fmla="*/ 244563 w 1196489"/>
                  <a:gd name="connsiteY100" fmla="*/ 769288 h 792672"/>
                  <a:gd name="connsiteX101" fmla="*/ 184359 w 1196489"/>
                  <a:gd name="connsiteY101" fmla="*/ 778936 h 792672"/>
                  <a:gd name="connsiteX102" fmla="*/ 133095 w 1196489"/>
                  <a:gd name="connsiteY102" fmla="*/ 791429 h 792672"/>
                  <a:gd name="connsiteX103" fmla="*/ 112829 w 1196489"/>
                  <a:gd name="connsiteY103" fmla="*/ 762474 h 792672"/>
                  <a:gd name="connsiteX104" fmla="*/ 112236 w 1196489"/>
                  <a:gd name="connsiteY104" fmla="*/ 730679 h 792672"/>
                  <a:gd name="connsiteX105" fmla="*/ 142338 w 1196489"/>
                  <a:gd name="connsiteY105" fmla="*/ 698887 h 792672"/>
                  <a:gd name="connsiteX106" fmla="*/ 244712 w 1196489"/>
                  <a:gd name="connsiteY106" fmla="*/ 701156 h 792672"/>
                  <a:gd name="connsiteX107" fmla="*/ 282710 w 1196489"/>
                  <a:gd name="connsiteY107" fmla="*/ 637001 h 792672"/>
                  <a:gd name="connsiteX108" fmla="*/ 298209 w 1196489"/>
                  <a:gd name="connsiteY108" fmla="*/ 602936 h 792672"/>
                  <a:gd name="connsiteX109" fmla="*/ 296802 w 1196489"/>
                  <a:gd name="connsiteY109" fmla="*/ 584738 h 792672"/>
                  <a:gd name="connsiteX110" fmla="*/ 280956 w 1196489"/>
                  <a:gd name="connsiteY110" fmla="*/ 581265 h 792672"/>
                  <a:gd name="connsiteX111" fmla="*/ 226080 w 1196489"/>
                  <a:gd name="connsiteY111" fmla="*/ 589313 h 792672"/>
                  <a:gd name="connsiteX112" fmla="*/ 195085 w 1196489"/>
                  <a:gd name="connsiteY112" fmla="*/ 651764 h 792672"/>
                  <a:gd name="connsiteX113" fmla="*/ 55006 w 1196489"/>
                  <a:gd name="connsiteY113" fmla="*/ 415016 h 792672"/>
                  <a:gd name="connsiteX114" fmla="*/ 36529 w 1196489"/>
                  <a:gd name="connsiteY114" fmla="*/ 457026 h 792672"/>
                  <a:gd name="connsiteX115" fmla="*/ 12683 w 1196489"/>
                  <a:gd name="connsiteY115" fmla="*/ 473494 h 792672"/>
                  <a:gd name="connsiteX116" fmla="*/ 9110 w 1196489"/>
                  <a:gd name="connsiteY116" fmla="*/ 440564 h 792672"/>
                  <a:gd name="connsiteX117" fmla="*/ 29674 w 1196489"/>
                  <a:gd name="connsiteY117" fmla="*/ 411609 h 792672"/>
                  <a:gd name="connsiteX118" fmla="*/ 36529 w 1196489"/>
                  <a:gd name="connsiteY118" fmla="*/ 388333 h 792672"/>
                  <a:gd name="connsiteX119" fmla="*/ 41893 w 1196489"/>
                  <a:gd name="connsiteY119" fmla="*/ 354837 h 792672"/>
                  <a:gd name="connsiteX120" fmla="*/ 27585 w 1196489"/>
                  <a:gd name="connsiteY120" fmla="*/ 327016 h 792672"/>
                  <a:gd name="connsiteX121" fmla="*/ 15665 w 1196489"/>
                  <a:gd name="connsiteY121" fmla="*/ 298631 h 792672"/>
                  <a:gd name="connsiteX122" fmla="*/ 24009 w 1196489"/>
                  <a:gd name="connsiteY122" fmla="*/ 266270 h 792672"/>
                  <a:gd name="connsiteX123" fmla="*/ 57986 w 1196489"/>
                  <a:gd name="connsiteY123" fmla="*/ 300335 h 792672"/>
                  <a:gd name="connsiteX124" fmla="*/ 63949 w 1196489"/>
                  <a:gd name="connsiteY124" fmla="*/ 271945 h 792672"/>
                  <a:gd name="connsiteX125" fmla="*/ 80042 w 1196489"/>
                  <a:gd name="connsiteY125" fmla="*/ 245263 h 792672"/>
                  <a:gd name="connsiteX126" fmla="*/ 90771 w 1196489"/>
                  <a:gd name="connsiteY126" fmla="*/ 297496 h 792672"/>
                  <a:gd name="connsiteX127" fmla="*/ 122362 w 1196489"/>
                  <a:gd name="connsiteY127" fmla="*/ 282168 h 792672"/>
                  <a:gd name="connsiteX128" fmla="*/ 119978 w 1196489"/>
                  <a:gd name="connsiteY128" fmla="*/ 318499 h 792672"/>
                  <a:gd name="connsiteX129" fmla="*/ 97924 w 1196489"/>
                  <a:gd name="connsiteY129" fmla="*/ 348023 h 792672"/>
                  <a:gd name="connsiteX130" fmla="*/ 116405 w 1196489"/>
                  <a:gd name="connsiteY130" fmla="*/ 415584 h 792672"/>
                  <a:gd name="connsiteX131" fmla="*/ 140844 w 1196489"/>
                  <a:gd name="connsiteY131" fmla="*/ 449079 h 792672"/>
                  <a:gd name="connsiteX132" fmla="*/ 172137 w 1196489"/>
                  <a:gd name="connsiteY132" fmla="*/ 468386 h 792672"/>
                  <a:gd name="connsiteX133" fmla="*/ 207005 w 1196489"/>
                  <a:gd name="connsiteY133" fmla="*/ 480025 h 792672"/>
                  <a:gd name="connsiteX134" fmla="*/ 227485 w 1196489"/>
                  <a:gd name="connsiteY134" fmla="*/ 477938 h 792672"/>
                  <a:gd name="connsiteX135" fmla="*/ 236213 w 1196489"/>
                  <a:gd name="connsiteY135" fmla="*/ 453624 h 792672"/>
                  <a:gd name="connsiteX136" fmla="*/ 237406 w 1196489"/>
                  <a:gd name="connsiteY136" fmla="*/ 384359 h 792672"/>
                  <a:gd name="connsiteX137" fmla="*/ 253498 w 1196489"/>
                  <a:gd name="connsiteY137" fmla="*/ 330422 h 792672"/>
                  <a:gd name="connsiteX138" fmla="*/ 276746 w 1196489"/>
                  <a:gd name="connsiteY138" fmla="*/ 285574 h 792672"/>
                  <a:gd name="connsiteX139" fmla="*/ 296418 w 1196489"/>
                  <a:gd name="connsiteY139" fmla="*/ 248103 h 792672"/>
                  <a:gd name="connsiteX140" fmla="*/ 312973 w 1196489"/>
                  <a:gd name="connsiteY140" fmla="*/ 206601 h 792672"/>
                  <a:gd name="connsiteX141" fmla="*/ 307129 w 1196489"/>
                  <a:gd name="connsiteY141" fmla="*/ 190672 h 792672"/>
                  <a:gd name="connsiteX142" fmla="*/ 255289 w 1196489"/>
                  <a:gd name="connsiteY142" fmla="*/ 231070 h 792672"/>
                  <a:gd name="connsiteX143" fmla="*/ 248134 w 1196489"/>
                  <a:gd name="connsiteY143" fmla="*/ 208359 h 792672"/>
                  <a:gd name="connsiteX144" fmla="*/ 233830 w 1196489"/>
                  <a:gd name="connsiteY144" fmla="*/ 256617 h 792672"/>
                  <a:gd name="connsiteX145" fmla="*/ 220713 w 1196489"/>
                  <a:gd name="connsiteY145" fmla="*/ 218579 h 792672"/>
                  <a:gd name="connsiteX146" fmla="*/ 209985 w 1196489"/>
                  <a:gd name="connsiteY146" fmla="*/ 185083 h 792672"/>
                  <a:gd name="connsiteX147" fmla="*/ 323837 w 1196489"/>
                  <a:gd name="connsiteY147" fmla="*/ 174866 h 792672"/>
                  <a:gd name="connsiteX148" fmla="*/ 232042 w 1196489"/>
                  <a:gd name="connsiteY148" fmla="*/ 146480 h 792672"/>
                  <a:gd name="connsiteX149" fmla="*/ 198665 w 1196489"/>
                  <a:gd name="connsiteY149" fmla="*/ 126038 h 792672"/>
                  <a:gd name="connsiteX150" fmla="*/ 100908 w 1196489"/>
                  <a:gd name="connsiteY150" fmla="*/ 127742 h 792672"/>
                  <a:gd name="connsiteX151" fmla="*/ 237408 w 1196489"/>
                  <a:gd name="connsiteY151" fmla="*/ 82888 h 792672"/>
                  <a:gd name="connsiteX152" fmla="*/ 305956 w 1196489"/>
                  <a:gd name="connsiteY152" fmla="*/ 55637 h 792672"/>
                  <a:gd name="connsiteX153" fmla="*/ 357813 w 1196489"/>
                  <a:gd name="connsiteY153" fmla="*/ 57048 h 792672"/>
                  <a:gd name="connsiteX154" fmla="*/ 441862 w 1196489"/>
                  <a:gd name="connsiteY154" fmla="*/ 0 h 792672"/>
                  <a:gd name="connsiteX155" fmla="*/ 438241 w 1196489"/>
                  <a:gd name="connsiteY155" fmla="*/ 36383 h 792672"/>
                  <a:gd name="connsiteX156" fmla="*/ 475239 w 1196489"/>
                  <a:gd name="connsiteY156" fmla="*/ 15897 h 792672"/>
                  <a:gd name="connsiteX157" fmla="*/ 466893 w 1196489"/>
                  <a:gd name="connsiteY157" fmla="*/ 59610 h 792672"/>
                  <a:gd name="connsiteX158" fmla="*/ 487756 w 1196489"/>
                  <a:gd name="connsiteY158" fmla="*/ 57339 h 792672"/>
                  <a:gd name="connsiteX159" fmla="*/ 436496 w 1196489"/>
                  <a:gd name="connsiteY159" fmla="*/ 88565 h 792672"/>
                  <a:gd name="connsiteX160" fmla="*/ 440669 w 1196489"/>
                  <a:gd name="connsiteY160" fmla="*/ 102758 h 792672"/>
                  <a:gd name="connsiteX161" fmla="*/ 381657 w 1196489"/>
                  <a:gd name="connsiteY161" fmla="*/ 107303 h 792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1196489" h="792672">
                    <a:moveTo>
                      <a:pt x="440667" y="102756"/>
                    </a:moveTo>
                    <a:cubicBezTo>
                      <a:pt x="443050" y="114680"/>
                      <a:pt x="443643" y="123763"/>
                      <a:pt x="452587" y="127169"/>
                    </a:cubicBezTo>
                    <a:cubicBezTo>
                      <a:pt x="461531" y="130575"/>
                      <a:pt x="481197" y="137387"/>
                      <a:pt x="493716" y="157828"/>
                    </a:cubicBezTo>
                    <a:cubicBezTo>
                      <a:pt x="478814" y="153855"/>
                      <a:pt x="457951" y="148176"/>
                      <a:pt x="456162" y="161803"/>
                    </a:cubicBezTo>
                    <a:cubicBezTo>
                      <a:pt x="454462" y="174773"/>
                      <a:pt x="460432" y="174389"/>
                      <a:pt x="470470" y="176561"/>
                    </a:cubicBezTo>
                    <a:cubicBezTo>
                      <a:pt x="483583" y="179400"/>
                      <a:pt x="496100" y="194730"/>
                      <a:pt x="496700" y="215171"/>
                    </a:cubicBezTo>
                    <a:cubicBezTo>
                      <a:pt x="485967" y="208927"/>
                      <a:pt x="471066" y="203817"/>
                      <a:pt x="461529" y="203817"/>
                    </a:cubicBezTo>
                    <a:cubicBezTo>
                      <a:pt x="451991" y="203817"/>
                      <a:pt x="449308" y="205517"/>
                      <a:pt x="446926" y="216871"/>
                    </a:cubicBezTo>
                    <a:cubicBezTo>
                      <a:pt x="442991" y="235598"/>
                      <a:pt x="450207" y="236743"/>
                      <a:pt x="459146" y="237878"/>
                    </a:cubicBezTo>
                    <a:cubicBezTo>
                      <a:pt x="468086" y="239012"/>
                      <a:pt x="487165" y="247530"/>
                      <a:pt x="488356" y="278756"/>
                    </a:cubicBezTo>
                    <a:cubicBezTo>
                      <a:pt x="478221" y="270239"/>
                      <a:pt x="457895" y="265494"/>
                      <a:pt x="445436" y="263429"/>
                    </a:cubicBezTo>
                    <a:cubicBezTo>
                      <a:pt x="438582" y="262294"/>
                      <a:pt x="437391" y="265698"/>
                      <a:pt x="436498" y="277622"/>
                    </a:cubicBezTo>
                    <a:cubicBezTo>
                      <a:pt x="435606" y="289545"/>
                      <a:pt x="437092" y="293521"/>
                      <a:pt x="449011" y="296925"/>
                    </a:cubicBezTo>
                    <a:cubicBezTo>
                      <a:pt x="460931" y="300328"/>
                      <a:pt x="474645" y="308848"/>
                      <a:pt x="478221" y="327016"/>
                    </a:cubicBezTo>
                    <a:cubicBezTo>
                      <a:pt x="466895" y="321907"/>
                      <a:pt x="449011" y="323610"/>
                      <a:pt x="443647" y="325880"/>
                    </a:cubicBezTo>
                    <a:cubicBezTo>
                      <a:pt x="438283" y="328149"/>
                      <a:pt x="435378" y="340840"/>
                      <a:pt x="446704" y="365250"/>
                    </a:cubicBezTo>
                    <a:cubicBezTo>
                      <a:pt x="471082" y="357389"/>
                      <a:pt x="496238" y="352182"/>
                      <a:pt x="521734" y="349723"/>
                    </a:cubicBezTo>
                    <a:cubicBezTo>
                      <a:pt x="578074" y="344074"/>
                      <a:pt x="564654" y="306579"/>
                      <a:pt x="564654" y="247532"/>
                    </a:cubicBezTo>
                    <a:cubicBezTo>
                      <a:pt x="564654" y="188485"/>
                      <a:pt x="688635" y="122630"/>
                      <a:pt x="876997" y="18166"/>
                    </a:cubicBezTo>
                    <a:cubicBezTo>
                      <a:pt x="831695" y="128306"/>
                      <a:pt x="893690" y="118088"/>
                      <a:pt x="928257" y="105599"/>
                    </a:cubicBezTo>
                    <a:cubicBezTo>
                      <a:pt x="962825" y="93110"/>
                      <a:pt x="1043898" y="61316"/>
                      <a:pt x="1107082" y="35198"/>
                    </a:cubicBezTo>
                    <a:cubicBezTo>
                      <a:pt x="1020053" y="90835"/>
                      <a:pt x="975942" y="149882"/>
                      <a:pt x="1052242" y="175998"/>
                    </a:cubicBezTo>
                    <a:cubicBezTo>
                      <a:pt x="954485" y="205519"/>
                      <a:pt x="909183" y="286138"/>
                      <a:pt x="962831" y="337236"/>
                    </a:cubicBezTo>
                    <a:cubicBezTo>
                      <a:pt x="926249" y="324895"/>
                      <a:pt x="875550" y="348179"/>
                      <a:pt x="854315" y="380608"/>
                    </a:cubicBezTo>
                    <a:cubicBezTo>
                      <a:pt x="892462" y="377198"/>
                      <a:pt x="966405" y="386065"/>
                      <a:pt x="1011707" y="398552"/>
                    </a:cubicBezTo>
                    <a:cubicBezTo>
                      <a:pt x="1054845" y="410444"/>
                      <a:pt x="1126058" y="396519"/>
                      <a:pt x="1132769" y="359876"/>
                    </a:cubicBezTo>
                    <a:cubicBezTo>
                      <a:pt x="1133124" y="358029"/>
                      <a:pt x="1133304" y="356151"/>
                      <a:pt x="1133310" y="354270"/>
                    </a:cubicBezTo>
                    <a:cubicBezTo>
                      <a:pt x="1133310" y="341496"/>
                      <a:pt x="1130021" y="331852"/>
                      <a:pt x="1124984" y="324824"/>
                    </a:cubicBezTo>
                    <a:cubicBezTo>
                      <a:pt x="1113904" y="309359"/>
                      <a:pt x="1094490" y="306012"/>
                      <a:pt x="1083836" y="306012"/>
                    </a:cubicBezTo>
                    <a:cubicBezTo>
                      <a:pt x="1068337" y="306012"/>
                      <a:pt x="1052245" y="312256"/>
                      <a:pt x="1052245" y="323043"/>
                    </a:cubicBezTo>
                    <a:cubicBezTo>
                      <a:pt x="1052245" y="333830"/>
                      <a:pt x="1061782" y="338371"/>
                      <a:pt x="1080856" y="338371"/>
                    </a:cubicBezTo>
                    <a:cubicBezTo>
                      <a:pt x="1091286" y="338371"/>
                      <a:pt x="1107365" y="340097"/>
                      <a:pt x="1124986" y="324822"/>
                    </a:cubicBezTo>
                    <a:cubicBezTo>
                      <a:pt x="1130023" y="331850"/>
                      <a:pt x="1133312" y="341494"/>
                      <a:pt x="1133312" y="354268"/>
                    </a:cubicBezTo>
                    <a:cubicBezTo>
                      <a:pt x="1133296" y="356123"/>
                      <a:pt x="1133106" y="357974"/>
                      <a:pt x="1132746" y="359795"/>
                    </a:cubicBezTo>
                    <a:cubicBezTo>
                      <a:pt x="1116068" y="368800"/>
                      <a:pt x="1097422" y="373532"/>
                      <a:pt x="1078468" y="373570"/>
                    </a:cubicBezTo>
                    <a:cubicBezTo>
                      <a:pt x="1040319" y="373570"/>
                      <a:pt x="1004558" y="358808"/>
                      <a:pt x="1004558" y="319068"/>
                    </a:cubicBezTo>
                    <a:cubicBezTo>
                      <a:pt x="1004558" y="279328"/>
                      <a:pt x="1047472" y="256617"/>
                      <a:pt x="1082046" y="256617"/>
                    </a:cubicBezTo>
                    <a:cubicBezTo>
                      <a:pt x="1129730" y="256617"/>
                      <a:pt x="1196489" y="274785"/>
                      <a:pt x="1196489" y="347454"/>
                    </a:cubicBezTo>
                    <a:cubicBezTo>
                      <a:pt x="1196489" y="439431"/>
                      <a:pt x="1069876" y="482446"/>
                      <a:pt x="994768" y="482446"/>
                    </a:cubicBezTo>
                    <a:cubicBezTo>
                      <a:pt x="1007360" y="492508"/>
                      <a:pt x="1021543" y="501882"/>
                      <a:pt x="1036743" y="507557"/>
                    </a:cubicBezTo>
                    <a:cubicBezTo>
                      <a:pt x="1089937" y="527429"/>
                      <a:pt x="1136885" y="551840"/>
                      <a:pt x="1153575" y="589315"/>
                    </a:cubicBezTo>
                    <a:cubicBezTo>
                      <a:pt x="1133310" y="589315"/>
                      <a:pt x="1099927" y="573418"/>
                      <a:pt x="1084428" y="557519"/>
                    </a:cubicBezTo>
                    <a:cubicBezTo>
                      <a:pt x="1127348" y="607483"/>
                      <a:pt x="1075292" y="699387"/>
                      <a:pt x="1080854" y="730115"/>
                    </a:cubicBezTo>
                    <a:cubicBezTo>
                      <a:pt x="1086812" y="763042"/>
                      <a:pt x="1127348" y="742604"/>
                      <a:pt x="1127348" y="768153"/>
                    </a:cubicBezTo>
                    <a:cubicBezTo>
                      <a:pt x="1127348" y="790860"/>
                      <a:pt x="1103503" y="786887"/>
                      <a:pt x="1094563" y="776667"/>
                    </a:cubicBezTo>
                    <a:cubicBezTo>
                      <a:pt x="1085623" y="766447"/>
                      <a:pt x="1056957" y="757863"/>
                      <a:pt x="1042105" y="768153"/>
                    </a:cubicBezTo>
                    <a:cubicBezTo>
                      <a:pt x="1028995" y="777237"/>
                      <a:pt x="1008729" y="781777"/>
                      <a:pt x="999785" y="772694"/>
                    </a:cubicBezTo>
                    <a:cubicBezTo>
                      <a:pt x="990841" y="763611"/>
                      <a:pt x="958062" y="767015"/>
                      <a:pt x="944352" y="779508"/>
                    </a:cubicBezTo>
                    <a:cubicBezTo>
                      <a:pt x="930642" y="792001"/>
                      <a:pt x="911492" y="792972"/>
                      <a:pt x="905605" y="783483"/>
                    </a:cubicBezTo>
                    <a:cubicBezTo>
                      <a:pt x="899302" y="773322"/>
                      <a:pt x="900913" y="760966"/>
                      <a:pt x="926412" y="756690"/>
                    </a:cubicBezTo>
                    <a:cubicBezTo>
                      <a:pt x="915086" y="745332"/>
                      <a:pt x="880569" y="764746"/>
                      <a:pt x="874611" y="743174"/>
                    </a:cubicBezTo>
                    <a:cubicBezTo>
                      <a:pt x="870325" y="727672"/>
                      <a:pt x="879378" y="720463"/>
                      <a:pt x="909181" y="722732"/>
                    </a:cubicBezTo>
                    <a:cubicBezTo>
                      <a:pt x="906199" y="715353"/>
                      <a:pt x="884148" y="711949"/>
                      <a:pt x="887126" y="696616"/>
                    </a:cubicBezTo>
                    <a:cubicBezTo>
                      <a:pt x="890104" y="681282"/>
                      <a:pt x="907335" y="671799"/>
                      <a:pt x="927662" y="694346"/>
                    </a:cubicBezTo>
                    <a:cubicBezTo>
                      <a:pt x="981902" y="754528"/>
                      <a:pt x="1006938" y="721032"/>
                      <a:pt x="1025415" y="694916"/>
                    </a:cubicBezTo>
                    <a:cubicBezTo>
                      <a:pt x="1019457" y="681288"/>
                      <a:pt x="1026013" y="672205"/>
                      <a:pt x="1037341" y="663689"/>
                    </a:cubicBezTo>
                    <a:cubicBezTo>
                      <a:pt x="1031379" y="654035"/>
                      <a:pt x="1034953" y="640413"/>
                      <a:pt x="1039126" y="631328"/>
                    </a:cubicBezTo>
                    <a:cubicBezTo>
                      <a:pt x="1030186" y="626218"/>
                      <a:pt x="1024822" y="603508"/>
                      <a:pt x="1034359" y="595559"/>
                    </a:cubicBezTo>
                    <a:cubicBezTo>
                      <a:pt x="1026606" y="595559"/>
                      <a:pt x="1014687" y="587041"/>
                      <a:pt x="1014687" y="572283"/>
                    </a:cubicBezTo>
                    <a:cubicBezTo>
                      <a:pt x="1004053" y="578746"/>
                      <a:pt x="990419" y="577355"/>
                      <a:pt x="981310" y="568877"/>
                    </a:cubicBezTo>
                    <a:cubicBezTo>
                      <a:pt x="969984" y="575122"/>
                      <a:pt x="940181" y="576256"/>
                      <a:pt x="927064" y="562629"/>
                    </a:cubicBezTo>
                    <a:cubicBezTo>
                      <a:pt x="909181" y="569443"/>
                      <a:pt x="877589" y="567739"/>
                      <a:pt x="869249" y="554680"/>
                    </a:cubicBezTo>
                    <a:cubicBezTo>
                      <a:pt x="853509" y="558660"/>
                      <a:pt x="824540" y="545597"/>
                      <a:pt x="818582" y="531404"/>
                    </a:cubicBezTo>
                    <a:cubicBezTo>
                      <a:pt x="809388" y="530736"/>
                      <a:pt x="800459" y="528023"/>
                      <a:pt x="792448" y="523460"/>
                    </a:cubicBezTo>
                    <a:cubicBezTo>
                      <a:pt x="768608" y="540494"/>
                      <a:pt x="736322" y="573418"/>
                      <a:pt x="768509" y="598400"/>
                    </a:cubicBezTo>
                    <a:cubicBezTo>
                      <a:pt x="800697" y="623382"/>
                      <a:pt x="867458" y="602938"/>
                      <a:pt x="868651" y="665391"/>
                    </a:cubicBezTo>
                    <a:cubicBezTo>
                      <a:pt x="853152" y="652902"/>
                      <a:pt x="824540" y="656308"/>
                      <a:pt x="815003" y="643819"/>
                    </a:cubicBezTo>
                    <a:cubicBezTo>
                      <a:pt x="782817" y="689239"/>
                      <a:pt x="736324" y="730683"/>
                      <a:pt x="667774" y="747714"/>
                    </a:cubicBezTo>
                    <a:cubicBezTo>
                      <a:pt x="677905" y="753959"/>
                      <a:pt x="696386" y="754528"/>
                      <a:pt x="703535" y="753959"/>
                    </a:cubicBezTo>
                    <a:cubicBezTo>
                      <a:pt x="718398" y="752780"/>
                      <a:pt x="730954" y="764748"/>
                      <a:pt x="719632" y="778941"/>
                    </a:cubicBezTo>
                    <a:cubicBezTo>
                      <a:pt x="708310" y="793133"/>
                      <a:pt x="685058" y="781212"/>
                      <a:pt x="671350" y="769292"/>
                    </a:cubicBezTo>
                    <a:cubicBezTo>
                      <a:pt x="651621" y="752131"/>
                      <a:pt x="638565" y="761909"/>
                      <a:pt x="633200" y="765882"/>
                    </a:cubicBezTo>
                    <a:cubicBezTo>
                      <a:pt x="627836" y="769855"/>
                      <a:pt x="620681" y="772131"/>
                      <a:pt x="611146" y="763044"/>
                    </a:cubicBezTo>
                    <a:cubicBezTo>
                      <a:pt x="601610" y="753957"/>
                      <a:pt x="592665" y="760209"/>
                      <a:pt x="587898" y="765882"/>
                    </a:cubicBezTo>
                    <a:cubicBezTo>
                      <a:pt x="580150" y="775109"/>
                      <a:pt x="562268" y="753959"/>
                      <a:pt x="533656" y="778941"/>
                    </a:cubicBezTo>
                    <a:cubicBezTo>
                      <a:pt x="519899" y="790953"/>
                      <a:pt x="487163" y="775537"/>
                      <a:pt x="500273" y="757934"/>
                    </a:cubicBezTo>
                    <a:cubicBezTo>
                      <a:pt x="486563" y="761344"/>
                      <a:pt x="462316" y="742374"/>
                      <a:pt x="482392" y="723873"/>
                    </a:cubicBezTo>
                    <a:cubicBezTo>
                      <a:pt x="500873" y="706841"/>
                      <a:pt x="536038" y="746014"/>
                      <a:pt x="564650" y="734656"/>
                    </a:cubicBezTo>
                    <a:cubicBezTo>
                      <a:pt x="558220" y="726863"/>
                      <a:pt x="544819" y="712426"/>
                      <a:pt x="516964" y="709109"/>
                    </a:cubicBezTo>
                    <a:cubicBezTo>
                      <a:pt x="502656" y="707405"/>
                      <a:pt x="500124" y="691554"/>
                      <a:pt x="506829" y="680153"/>
                    </a:cubicBezTo>
                    <a:cubicBezTo>
                      <a:pt x="515173" y="665960"/>
                      <a:pt x="540809" y="675615"/>
                      <a:pt x="558093" y="697756"/>
                    </a:cubicBezTo>
                    <a:cubicBezTo>
                      <a:pt x="571708" y="715198"/>
                      <a:pt x="589685" y="715355"/>
                      <a:pt x="608162" y="711949"/>
                    </a:cubicBezTo>
                    <a:cubicBezTo>
                      <a:pt x="621143" y="703706"/>
                      <a:pt x="641246" y="703431"/>
                      <a:pt x="650189" y="706270"/>
                    </a:cubicBezTo>
                    <a:cubicBezTo>
                      <a:pt x="650189" y="697756"/>
                      <a:pt x="664195" y="690371"/>
                      <a:pt x="674923" y="690371"/>
                    </a:cubicBezTo>
                    <a:cubicBezTo>
                      <a:pt x="674329" y="679017"/>
                      <a:pt x="677905" y="668799"/>
                      <a:pt x="695193" y="665960"/>
                    </a:cubicBezTo>
                    <a:cubicBezTo>
                      <a:pt x="696632" y="665724"/>
                      <a:pt x="698122" y="665492"/>
                      <a:pt x="699661" y="665355"/>
                    </a:cubicBezTo>
                    <a:cubicBezTo>
                      <a:pt x="687618" y="665906"/>
                      <a:pt x="675945" y="661119"/>
                      <a:pt x="667756" y="652274"/>
                    </a:cubicBezTo>
                    <a:cubicBezTo>
                      <a:pt x="643878" y="658101"/>
                      <a:pt x="617427" y="646872"/>
                      <a:pt x="613538" y="625397"/>
                    </a:cubicBezTo>
                    <a:cubicBezTo>
                      <a:pt x="575797" y="622766"/>
                      <a:pt x="572044" y="584681"/>
                      <a:pt x="581343" y="572283"/>
                    </a:cubicBezTo>
                    <a:cubicBezTo>
                      <a:pt x="582100" y="571258"/>
                      <a:pt x="582952" y="570307"/>
                      <a:pt x="583884" y="569439"/>
                    </a:cubicBezTo>
                    <a:cubicBezTo>
                      <a:pt x="572651" y="577886"/>
                      <a:pt x="558297" y="581792"/>
                      <a:pt x="540545" y="575643"/>
                    </a:cubicBezTo>
                    <a:cubicBezTo>
                      <a:pt x="523858" y="598327"/>
                      <a:pt x="494816" y="608228"/>
                      <a:pt x="467749" y="600459"/>
                    </a:cubicBezTo>
                    <a:cubicBezTo>
                      <a:pt x="460245" y="611801"/>
                      <a:pt x="448814" y="619970"/>
                      <a:pt x="435652" y="623398"/>
                    </a:cubicBezTo>
                    <a:cubicBezTo>
                      <a:pt x="436765" y="637159"/>
                      <a:pt x="433797" y="652749"/>
                      <a:pt x="415635" y="671068"/>
                    </a:cubicBezTo>
                    <a:cubicBezTo>
                      <a:pt x="420402" y="646086"/>
                      <a:pt x="387023" y="638138"/>
                      <a:pt x="394178" y="597263"/>
                    </a:cubicBezTo>
                    <a:cubicBezTo>
                      <a:pt x="391790" y="626784"/>
                      <a:pt x="301785" y="675611"/>
                      <a:pt x="287477" y="740333"/>
                    </a:cubicBezTo>
                    <a:cubicBezTo>
                      <a:pt x="300594" y="746012"/>
                      <a:pt x="314902" y="749981"/>
                      <a:pt x="323839" y="748281"/>
                    </a:cubicBezTo>
                    <a:cubicBezTo>
                      <a:pt x="346324" y="743999"/>
                      <a:pt x="353642" y="766450"/>
                      <a:pt x="347087" y="775533"/>
                    </a:cubicBezTo>
                    <a:cubicBezTo>
                      <a:pt x="340532" y="784616"/>
                      <a:pt x="322050" y="789156"/>
                      <a:pt x="314302" y="781208"/>
                    </a:cubicBezTo>
                    <a:cubicBezTo>
                      <a:pt x="306553" y="773259"/>
                      <a:pt x="290457" y="784046"/>
                      <a:pt x="282710" y="769288"/>
                    </a:cubicBezTo>
                    <a:cubicBezTo>
                      <a:pt x="274964" y="754530"/>
                      <a:pt x="253501" y="759636"/>
                      <a:pt x="244563" y="769288"/>
                    </a:cubicBezTo>
                    <a:cubicBezTo>
                      <a:pt x="235625" y="778941"/>
                      <a:pt x="205816" y="756795"/>
                      <a:pt x="184359" y="778936"/>
                    </a:cubicBezTo>
                    <a:cubicBezTo>
                      <a:pt x="176332" y="787220"/>
                      <a:pt x="149192" y="795970"/>
                      <a:pt x="133095" y="791429"/>
                    </a:cubicBezTo>
                    <a:cubicBezTo>
                      <a:pt x="116998" y="786889"/>
                      <a:pt x="107465" y="770988"/>
                      <a:pt x="112829" y="762474"/>
                    </a:cubicBezTo>
                    <a:cubicBezTo>
                      <a:pt x="102101" y="752820"/>
                      <a:pt x="101951" y="740999"/>
                      <a:pt x="112236" y="730679"/>
                    </a:cubicBezTo>
                    <a:cubicBezTo>
                      <a:pt x="108357" y="716201"/>
                      <a:pt x="120998" y="687591"/>
                      <a:pt x="142338" y="698887"/>
                    </a:cubicBezTo>
                    <a:cubicBezTo>
                      <a:pt x="155749" y="705981"/>
                      <a:pt x="203284" y="739481"/>
                      <a:pt x="244712" y="701156"/>
                    </a:cubicBezTo>
                    <a:cubicBezTo>
                      <a:pt x="280633" y="667513"/>
                      <a:pt x="259707" y="640557"/>
                      <a:pt x="282710" y="637001"/>
                    </a:cubicBezTo>
                    <a:cubicBezTo>
                      <a:pt x="279912" y="623341"/>
                      <a:pt x="288674" y="606346"/>
                      <a:pt x="298209" y="602936"/>
                    </a:cubicBezTo>
                    <a:cubicBezTo>
                      <a:pt x="295437" y="597271"/>
                      <a:pt x="294933" y="590762"/>
                      <a:pt x="296802" y="584738"/>
                    </a:cubicBezTo>
                    <a:cubicBezTo>
                      <a:pt x="291385" y="584318"/>
                      <a:pt x="286053" y="583151"/>
                      <a:pt x="280956" y="581265"/>
                    </a:cubicBezTo>
                    <a:cubicBezTo>
                      <a:pt x="263092" y="586325"/>
                      <a:pt x="244644" y="589030"/>
                      <a:pt x="226080" y="589313"/>
                    </a:cubicBezTo>
                    <a:cubicBezTo>
                      <a:pt x="226080" y="602936"/>
                      <a:pt x="209393" y="635867"/>
                      <a:pt x="195085" y="651764"/>
                    </a:cubicBezTo>
                    <a:cubicBezTo>
                      <a:pt x="190319" y="526862"/>
                      <a:pt x="71104" y="514369"/>
                      <a:pt x="55006" y="415016"/>
                    </a:cubicBezTo>
                    <a:cubicBezTo>
                      <a:pt x="54412" y="429775"/>
                      <a:pt x="38315" y="444537"/>
                      <a:pt x="36529" y="457026"/>
                    </a:cubicBezTo>
                    <a:cubicBezTo>
                      <a:pt x="34742" y="469515"/>
                      <a:pt x="26991" y="479167"/>
                      <a:pt x="12683" y="473494"/>
                    </a:cubicBezTo>
                    <a:cubicBezTo>
                      <a:pt x="-1625" y="467821"/>
                      <a:pt x="-5198" y="443968"/>
                      <a:pt x="9110" y="440564"/>
                    </a:cubicBezTo>
                    <a:cubicBezTo>
                      <a:pt x="23418" y="437160"/>
                      <a:pt x="20735" y="414447"/>
                      <a:pt x="29674" y="411609"/>
                    </a:cubicBezTo>
                    <a:cubicBezTo>
                      <a:pt x="38614" y="408770"/>
                      <a:pt x="40104" y="399685"/>
                      <a:pt x="36529" y="388333"/>
                    </a:cubicBezTo>
                    <a:cubicBezTo>
                      <a:pt x="32953" y="376980"/>
                      <a:pt x="38313" y="363351"/>
                      <a:pt x="41893" y="354837"/>
                    </a:cubicBezTo>
                    <a:cubicBezTo>
                      <a:pt x="45472" y="346323"/>
                      <a:pt x="40104" y="332126"/>
                      <a:pt x="27585" y="327016"/>
                    </a:cubicBezTo>
                    <a:cubicBezTo>
                      <a:pt x="15066" y="321907"/>
                      <a:pt x="10899" y="309418"/>
                      <a:pt x="15665" y="298631"/>
                    </a:cubicBezTo>
                    <a:cubicBezTo>
                      <a:pt x="2552" y="289548"/>
                      <a:pt x="6292" y="269916"/>
                      <a:pt x="24009" y="266270"/>
                    </a:cubicBezTo>
                    <a:cubicBezTo>
                      <a:pt x="46064" y="261725"/>
                      <a:pt x="45466" y="296355"/>
                      <a:pt x="57986" y="300335"/>
                    </a:cubicBezTo>
                    <a:cubicBezTo>
                      <a:pt x="56201" y="293521"/>
                      <a:pt x="58583" y="280462"/>
                      <a:pt x="63949" y="271945"/>
                    </a:cubicBezTo>
                    <a:cubicBezTo>
                      <a:pt x="56794" y="257180"/>
                      <a:pt x="65738" y="245263"/>
                      <a:pt x="80042" y="245263"/>
                    </a:cubicBezTo>
                    <a:cubicBezTo>
                      <a:pt x="105079" y="245263"/>
                      <a:pt x="96732" y="285003"/>
                      <a:pt x="90771" y="297496"/>
                    </a:cubicBezTo>
                    <a:cubicBezTo>
                      <a:pt x="99117" y="286138"/>
                      <a:pt x="112234" y="273079"/>
                      <a:pt x="122362" y="282168"/>
                    </a:cubicBezTo>
                    <a:cubicBezTo>
                      <a:pt x="132491" y="291258"/>
                      <a:pt x="130844" y="310221"/>
                      <a:pt x="119978" y="318499"/>
                    </a:cubicBezTo>
                    <a:cubicBezTo>
                      <a:pt x="111034" y="325312"/>
                      <a:pt x="92559" y="336099"/>
                      <a:pt x="97924" y="348023"/>
                    </a:cubicBezTo>
                    <a:cubicBezTo>
                      <a:pt x="108652" y="366191"/>
                      <a:pt x="115207" y="387763"/>
                      <a:pt x="116405" y="415584"/>
                    </a:cubicBezTo>
                    <a:cubicBezTo>
                      <a:pt x="131306" y="426373"/>
                      <a:pt x="140844" y="438860"/>
                      <a:pt x="140844" y="449079"/>
                    </a:cubicBezTo>
                    <a:cubicBezTo>
                      <a:pt x="150676" y="449649"/>
                      <a:pt x="169510" y="457420"/>
                      <a:pt x="172137" y="468386"/>
                    </a:cubicBezTo>
                    <a:cubicBezTo>
                      <a:pt x="184056" y="467248"/>
                      <a:pt x="201861" y="469525"/>
                      <a:pt x="207005" y="480025"/>
                    </a:cubicBezTo>
                    <a:cubicBezTo>
                      <a:pt x="210883" y="478035"/>
                      <a:pt x="221224" y="477372"/>
                      <a:pt x="227485" y="477938"/>
                    </a:cubicBezTo>
                    <a:cubicBezTo>
                      <a:pt x="227505" y="469069"/>
                      <a:pt x="230588" y="460480"/>
                      <a:pt x="236213" y="453624"/>
                    </a:cubicBezTo>
                    <a:cubicBezTo>
                      <a:pt x="215947" y="432048"/>
                      <a:pt x="216540" y="397987"/>
                      <a:pt x="237406" y="384359"/>
                    </a:cubicBezTo>
                    <a:cubicBezTo>
                      <a:pt x="231466" y="370215"/>
                      <a:pt x="233830" y="344050"/>
                      <a:pt x="253498" y="330422"/>
                    </a:cubicBezTo>
                    <a:cubicBezTo>
                      <a:pt x="253075" y="316225"/>
                      <a:pt x="257078" y="297496"/>
                      <a:pt x="276746" y="285574"/>
                    </a:cubicBezTo>
                    <a:cubicBezTo>
                      <a:pt x="273764" y="270243"/>
                      <a:pt x="283901" y="249240"/>
                      <a:pt x="296418" y="248103"/>
                    </a:cubicBezTo>
                    <a:cubicBezTo>
                      <a:pt x="293437" y="233341"/>
                      <a:pt x="295690" y="215121"/>
                      <a:pt x="312973" y="206601"/>
                    </a:cubicBezTo>
                    <a:cubicBezTo>
                      <a:pt x="308903" y="202329"/>
                      <a:pt x="306788" y="196563"/>
                      <a:pt x="307129" y="190672"/>
                    </a:cubicBezTo>
                    <a:cubicBezTo>
                      <a:pt x="276807" y="196916"/>
                      <a:pt x="264958" y="214590"/>
                      <a:pt x="255289" y="231070"/>
                    </a:cubicBezTo>
                    <a:cubicBezTo>
                      <a:pt x="254098" y="224256"/>
                      <a:pt x="252307" y="215173"/>
                      <a:pt x="248134" y="208359"/>
                    </a:cubicBezTo>
                    <a:cubicBezTo>
                      <a:pt x="248134" y="225958"/>
                      <a:pt x="234424" y="232205"/>
                      <a:pt x="233830" y="256617"/>
                    </a:cubicBezTo>
                    <a:cubicBezTo>
                      <a:pt x="223695" y="246397"/>
                      <a:pt x="220120" y="229931"/>
                      <a:pt x="220713" y="218579"/>
                    </a:cubicBezTo>
                    <a:cubicBezTo>
                      <a:pt x="221190" y="209490"/>
                      <a:pt x="205218" y="200980"/>
                      <a:pt x="209985" y="185083"/>
                    </a:cubicBezTo>
                    <a:cubicBezTo>
                      <a:pt x="233830" y="206090"/>
                      <a:pt x="282112" y="160101"/>
                      <a:pt x="323837" y="174866"/>
                    </a:cubicBezTo>
                    <a:cubicBezTo>
                      <a:pt x="282708" y="92543"/>
                      <a:pt x="252905" y="132281"/>
                      <a:pt x="232042" y="146480"/>
                    </a:cubicBezTo>
                    <a:cubicBezTo>
                      <a:pt x="211178" y="160679"/>
                      <a:pt x="196277" y="139666"/>
                      <a:pt x="198665" y="126038"/>
                    </a:cubicBezTo>
                    <a:cubicBezTo>
                      <a:pt x="170647" y="119794"/>
                      <a:pt x="137266" y="120928"/>
                      <a:pt x="100908" y="127742"/>
                    </a:cubicBezTo>
                    <a:cubicBezTo>
                      <a:pt x="127729" y="94243"/>
                      <a:pt x="190914" y="79484"/>
                      <a:pt x="237408" y="82888"/>
                    </a:cubicBezTo>
                    <a:cubicBezTo>
                      <a:pt x="257674" y="47123"/>
                      <a:pt x="282117" y="52233"/>
                      <a:pt x="305956" y="55637"/>
                    </a:cubicBezTo>
                    <a:cubicBezTo>
                      <a:pt x="321544" y="57868"/>
                      <a:pt x="339750" y="57916"/>
                      <a:pt x="357813" y="57048"/>
                    </a:cubicBezTo>
                    <a:cubicBezTo>
                      <a:pt x="369139" y="26956"/>
                      <a:pt x="435301" y="23847"/>
                      <a:pt x="441862" y="0"/>
                    </a:cubicBezTo>
                    <a:cubicBezTo>
                      <a:pt x="447824" y="4541"/>
                      <a:pt x="444202" y="21627"/>
                      <a:pt x="438241" y="36383"/>
                    </a:cubicBezTo>
                    <a:cubicBezTo>
                      <a:pt x="455474" y="31471"/>
                      <a:pt x="470273" y="26222"/>
                      <a:pt x="475239" y="15897"/>
                    </a:cubicBezTo>
                    <a:cubicBezTo>
                      <a:pt x="478221" y="25545"/>
                      <a:pt x="473454" y="51662"/>
                      <a:pt x="466893" y="59610"/>
                    </a:cubicBezTo>
                    <a:cubicBezTo>
                      <a:pt x="473693" y="57797"/>
                      <a:pt x="480726" y="57032"/>
                      <a:pt x="487756" y="57339"/>
                    </a:cubicBezTo>
                    <a:cubicBezTo>
                      <a:pt x="466893" y="68693"/>
                      <a:pt x="440669" y="85725"/>
                      <a:pt x="436496" y="88565"/>
                    </a:cubicBezTo>
                    <a:cubicBezTo>
                      <a:pt x="432323" y="91406"/>
                      <a:pt x="429935" y="97079"/>
                      <a:pt x="440669" y="102758"/>
                    </a:cubicBezTo>
                    <a:cubicBezTo>
                      <a:pt x="428744" y="105030"/>
                      <a:pt x="395367" y="116386"/>
                      <a:pt x="381657" y="107303"/>
                    </a:cubicBezTo>
                  </a:path>
                </a:pathLst>
              </a:custGeom>
              <a:solidFill>
                <a:srgbClr val="C8102E"/>
              </a:solidFill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13D61954-0903-01AB-6BA8-7EF7D8B964E5}"/>
                  </a:ext>
                </a:extLst>
              </p:cNvPr>
              <p:cNvSpPr/>
              <p:nvPr/>
            </p:nvSpPr>
            <p:spPr>
              <a:xfrm>
                <a:off x="7398303" y="414680"/>
                <a:ext cx="1174250" cy="580208"/>
              </a:xfrm>
              <a:custGeom>
                <a:avLst/>
                <a:gdLst>
                  <a:gd name="connsiteX0" fmla="*/ 9311 w 1174250"/>
                  <a:gd name="connsiteY0" fmla="*/ 34466 h 580208"/>
                  <a:gd name="connsiteX1" fmla="*/ 51333 w 1174250"/>
                  <a:gd name="connsiteY1" fmla="*/ 47524 h 580208"/>
                  <a:gd name="connsiteX2" fmla="*/ 34642 w 1174250"/>
                  <a:gd name="connsiteY2" fmla="*/ 55757 h 580208"/>
                  <a:gd name="connsiteX3" fmla="*/ 9311 w 1174250"/>
                  <a:gd name="connsiteY3" fmla="*/ 34466 h 580208"/>
                  <a:gd name="connsiteX4" fmla="*/ 71255 w 1174250"/>
                  <a:gd name="connsiteY4" fmla="*/ 1458 h 580208"/>
                  <a:gd name="connsiteX5" fmla="*/ 107586 w 1174250"/>
                  <a:gd name="connsiteY5" fmla="*/ 25443 h 580208"/>
                  <a:gd name="connsiteX6" fmla="*/ 89119 w 1174250"/>
                  <a:gd name="connsiteY6" fmla="*/ 28772 h 580208"/>
                  <a:gd name="connsiteX7" fmla="*/ 71255 w 1174250"/>
                  <a:gd name="connsiteY7" fmla="*/ 1458 h 580208"/>
                  <a:gd name="connsiteX8" fmla="*/ 139615 w 1174250"/>
                  <a:gd name="connsiteY8" fmla="*/ 30523 h 580208"/>
                  <a:gd name="connsiteX9" fmla="*/ 147840 w 1174250"/>
                  <a:gd name="connsiteY9" fmla="*/ 71890 h 580208"/>
                  <a:gd name="connsiteX10" fmla="*/ 132228 w 1174250"/>
                  <a:gd name="connsiteY10" fmla="*/ 61921 h 580208"/>
                  <a:gd name="connsiteX11" fmla="*/ 139615 w 1174250"/>
                  <a:gd name="connsiteY11" fmla="*/ 30523 h 580208"/>
                  <a:gd name="connsiteX12" fmla="*/ 0 w 1174250"/>
                  <a:gd name="connsiteY12" fmla="*/ 259996 h 580208"/>
                  <a:gd name="connsiteX13" fmla="*/ 42569 w 1174250"/>
                  <a:gd name="connsiteY13" fmla="*/ 248651 h 580208"/>
                  <a:gd name="connsiteX14" fmla="*/ 26260 w 1174250"/>
                  <a:gd name="connsiteY14" fmla="*/ 239750 h 580208"/>
                  <a:gd name="connsiteX15" fmla="*/ 0 w 1174250"/>
                  <a:gd name="connsiteY15" fmla="*/ 259996 h 580208"/>
                  <a:gd name="connsiteX16" fmla="*/ 107660 w 1174250"/>
                  <a:gd name="connsiteY16" fmla="*/ 489584 h 580208"/>
                  <a:gd name="connsiteX17" fmla="*/ 149926 w 1174250"/>
                  <a:gd name="connsiteY17" fmla="*/ 477238 h 580208"/>
                  <a:gd name="connsiteX18" fmla="*/ 141243 w 1174250"/>
                  <a:gd name="connsiteY18" fmla="*/ 493119 h 580208"/>
                  <a:gd name="connsiteX19" fmla="*/ 107660 w 1174250"/>
                  <a:gd name="connsiteY19" fmla="*/ 489586 h 580208"/>
                  <a:gd name="connsiteX20" fmla="*/ 87548 w 1174250"/>
                  <a:gd name="connsiteY20" fmla="*/ 536592 h 580208"/>
                  <a:gd name="connsiteX21" fmla="*/ 130512 w 1174250"/>
                  <a:gd name="connsiteY21" fmla="*/ 512995 h 580208"/>
                  <a:gd name="connsiteX22" fmla="*/ 126797 w 1174250"/>
                  <a:gd name="connsiteY22" fmla="*/ 530543 h 580208"/>
                  <a:gd name="connsiteX23" fmla="*/ 87546 w 1174250"/>
                  <a:gd name="connsiteY23" fmla="*/ 536592 h 580208"/>
                  <a:gd name="connsiteX24" fmla="*/ 115813 w 1174250"/>
                  <a:gd name="connsiteY24" fmla="*/ 580208 h 580208"/>
                  <a:gd name="connsiteX25" fmla="*/ 140298 w 1174250"/>
                  <a:gd name="connsiteY25" fmla="*/ 545156 h 580208"/>
                  <a:gd name="connsiteX26" fmla="*/ 144144 w 1174250"/>
                  <a:gd name="connsiteY26" fmla="*/ 562678 h 580208"/>
                  <a:gd name="connsiteX27" fmla="*/ 115813 w 1174250"/>
                  <a:gd name="connsiteY27" fmla="*/ 580208 h 580208"/>
                  <a:gd name="connsiteX28" fmla="*/ 396162 w 1174250"/>
                  <a:gd name="connsiteY28" fmla="*/ 564685 h 580208"/>
                  <a:gd name="connsiteX29" fmla="*/ 363884 w 1174250"/>
                  <a:gd name="connsiteY29" fmla="*/ 535920 h 580208"/>
                  <a:gd name="connsiteX30" fmla="*/ 364360 w 1174250"/>
                  <a:gd name="connsiteY30" fmla="*/ 553815 h 580208"/>
                  <a:gd name="connsiteX31" fmla="*/ 396162 w 1174250"/>
                  <a:gd name="connsiteY31" fmla="*/ 564683 h 580208"/>
                  <a:gd name="connsiteX32" fmla="*/ 503705 w 1174250"/>
                  <a:gd name="connsiteY32" fmla="*/ 570554 h 580208"/>
                  <a:gd name="connsiteX33" fmla="*/ 533199 w 1174250"/>
                  <a:gd name="connsiteY33" fmla="*/ 539194 h 580208"/>
                  <a:gd name="connsiteX34" fmla="*/ 534376 w 1174250"/>
                  <a:gd name="connsiteY34" fmla="*/ 557059 h 580208"/>
                  <a:gd name="connsiteX35" fmla="*/ 503705 w 1174250"/>
                  <a:gd name="connsiteY35" fmla="*/ 570554 h 580208"/>
                  <a:gd name="connsiteX36" fmla="*/ 771874 w 1174250"/>
                  <a:gd name="connsiteY36" fmla="*/ 566126 h 580208"/>
                  <a:gd name="connsiteX37" fmla="*/ 738356 w 1174250"/>
                  <a:gd name="connsiteY37" fmla="*/ 538675 h 580208"/>
                  <a:gd name="connsiteX38" fmla="*/ 739624 w 1174250"/>
                  <a:gd name="connsiteY38" fmla="*/ 556539 h 580208"/>
                  <a:gd name="connsiteX39" fmla="*/ 771874 w 1174250"/>
                  <a:gd name="connsiteY39" fmla="*/ 566126 h 580208"/>
                  <a:gd name="connsiteX40" fmla="*/ 471867 w 1174250"/>
                  <a:gd name="connsiteY40" fmla="*/ 532110 h 580208"/>
                  <a:gd name="connsiteX41" fmla="*/ 505029 w 1174250"/>
                  <a:gd name="connsiteY41" fmla="*/ 501374 h 580208"/>
                  <a:gd name="connsiteX42" fmla="*/ 503329 w 1174250"/>
                  <a:gd name="connsiteY42" fmla="*/ 520382 h 580208"/>
                  <a:gd name="connsiteX43" fmla="*/ 471869 w 1174250"/>
                  <a:gd name="connsiteY43" fmla="*/ 532110 h 580208"/>
                  <a:gd name="connsiteX44" fmla="*/ 496833 w 1174250"/>
                  <a:gd name="connsiteY44" fmla="*/ 479433 h 580208"/>
                  <a:gd name="connsiteX45" fmla="*/ 535802 w 1174250"/>
                  <a:gd name="connsiteY45" fmla="*/ 455670 h 580208"/>
                  <a:gd name="connsiteX46" fmla="*/ 530124 w 1174250"/>
                  <a:gd name="connsiteY46" fmla="*/ 473963 h 580208"/>
                  <a:gd name="connsiteX47" fmla="*/ 496831 w 1174250"/>
                  <a:gd name="connsiteY47" fmla="*/ 479433 h 580208"/>
                  <a:gd name="connsiteX48" fmla="*/ 907248 w 1174250"/>
                  <a:gd name="connsiteY48" fmla="*/ 580204 h 580208"/>
                  <a:gd name="connsiteX49" fmla="*/ 936742 w 1174250"/>
                  <a:gd name="connsiteY49" fmla="*/ 548844 h 580208"/>
                  <a:gd name="connsiteX50" fmla="*/ 937919 w 1174250"/>
                  <a:gd name="connsiteY50" fmla="*/ 566714 h 580208"/>
                  <a:gd name="connsiteX51" fmla="*/ 907248 w 1174250"/>
                  <a:gd name="connsiteY51" fmla="*/ 580204 h 580208"/>
                  <a:gd name="connsiteX52" fmla="*/ 1173602 w 1174250"/>
                  <a:gd name="connsiteY52" fmla="*/ 571533 h 580208"/>
                  <a:gd name="connsiteX53" fmla="*/ 1144336 w 1174250"/>
                  <a:gd name="connsiteY53" fmla="*/ 539977 h 580208"/>
                  <a:gd name="connsiteX54" fmla="*/ 1143028 w 1174250"/>
                  <a:gd name="connsiteY54" fmla="*/ 557833 h 580208"/>
                  <a:gd name="connsiteX55" fmla="*/ 1173602 w 1174250"/>
                  <a:gd name="connsiteY55" fmla="*/ 571531 h 580208"/>
                  <a:gd name="connsiteX56" fmla="*/ 872941 w 1174250"/>
                  <a:gd name="connsiteY56" fmla="*/ 538213 h 580208"/>
                  <a:gd name="connsiteX57" fmla="*/ 904417 w 1174250"/>
                  <a:gd name="connsiteY57" fmla="*/ 508656 h 580208"/>
                  <a:gd name="connsiteX58" fmla="*/ 904432 w 1174250"/>
                  <a:gd name="connsiteY58" fmla="*/ 526558 h 580208"/>
                  <a:gd name="connsiteX59" fmla="*/ 872943 w 1174250"/>
                  <a:gd name="connsiteY59" fmla="*/ 538213 h 580208"/>
                  <a:gd name="connsiteX60" fmla="*/ 882860 w 1174250"/>
                  <a:gd name="connsiteY60" fmla="*/ 488223 h 580208"/>
                  <a:gd name="connsiteX61" fmla="*/ 918966 w 1174250"/>
                  <a:gd name="connsiteY61" fmla="*/ 463939 h 580208"/>
                  <a:gd name="connsiteX62" fmla="*/ 915919 w 1174250"/>
                  <a:gd name="connsiteY62" fmla="*/ 481605 h 580208"/>
                  <a:gd name="connsiteX63" fmla="*/ 882860 w 1174250"/>
                  <a:gd name="connsiteY63" fmla="*/ 488223 h 580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174250" h="580208">
                    <a:moveTo>
                      <a:pt x="9311" y="34466"/>
                    </a:moveTo>
                    <a:cubicBezTo>
                      <a:pt x="25105" y="23677"/>
                      <a:pt x="46701" y="31653"/>
                      <a:pt x="51333" y="47524"/>
                    </a:cubicBezTo>
                    <a:cubicBezTo>
                      <a:pt x="54315" y="57742"/>
                      <a:pt x="36207" y="65331"/>
                      <a:pt x="34642" y="55757"/>
                    </a:cubicBezTo>
                    <a:cubicBezTo>
                      <a:pt x="32559" y="42983"/>
                      <a:pt x="23914" y="35035"/>
                      <a:pt x="9311" y="34466"/>
                    </a:cubicBezTo>
                    <a:close/>
                    <a:moveTo>
                      <a:pt x="71255" y="1458"/>
                    </a:moveTo>
                    <a:cubicBezTo>
                      <a:pt x="89637" y="-4564"/>
                      <a:pt x="107927" y="8971"/>
                      <a:pt x="107586" y="25443"/>
                    </a:cubicBezTo>
                    <a:cubicBezTo>
                      <a:pt x="107365" y="36044"/>
                      <a:pt x="87736" y="38368"/>
                      <a:pt x="89119" y="28772"/>
                    </a:cubicBezTo>
                    <a:cubicBezTo>
                      <a:pt x="90964" y="15962"/>
                      <a:pt x="85077" y="5989"/>
                      <a:pt x="71255" y="1458"/>
                    </a:cubicBezTo>
                    <a:close/>
                    <a:moveTo>
                      <a:pt x="139615" y="30523"/>
                    </a:moveTo>
                    <a:cubicBezTo>
                      <a:pt x="157148" y="38511"/>
                      <a:pt x="160214" y="60378"/>
                      <a:pt x="147840" y="71890"/>
                    </a:cubicBezTo>
                    <a:cubicBezTo>
                      <a:pt x="139874" y="79299"/>
                      <a:pt x="124173" y="67840"/>
                      <a:pt x="132228" y="61921"/>
                    </a:cubicBezTo>
                    <a:cubicBezTo>
                      <a:pt x="142977" y="54031"/>
                      <a:pt x="146126" y="42983"/>
                      <a:pt x="139615" y="30523"/>
                    </a:cubicBezTo>
                    <a:close/>
                    <a:moveTo>
                      <a:pt x="0" y="259996"/>
                    </a:moveTo>
                    <a:cubicBezTo>
                      <a:pt x="15297" y="271412"/>
                      <a:pt x="37233" y="264322"/>
                      <a:pt x="42569" y="248651"/>
                    </a:cubicBezTo>
                    <a:cubicBezTo>
                      <a:pt x="46003" y="238563"/>
                      <a:pt x="28247" y="230249"/>
                      <a:pt x="26260" y="239750"/>
                    </a:cubicBezTo>
                    <a:cubicBezTo>
                      <a:pt x="23607" y="252425"/>
                      <a:pt x="14615" y="260018"/>
                      <a:pt x="0" y="259996"/>
                    </a:cubicBezTo>
                    <a:close/>
                    <a:moveTo>
                      <a:pt x="107660" y="489584"/>
                    </a:moveTo>
                    <a:cubicBezTo>
                      <a:pt x="114066" y="472106"/>
                      <a:pt x="136551" y="466792"/>
                      <a:pt x="149926" y="477238"/>
                    </a:cubicBezTo>
                    <a:cubicBezTo>
                      <a:pt x="158533" y="483967"/>
                      <a:pt x="148305" y="500092"/>
                      <a:pt x="141243" y="493119"/>
                    </a:cubicBezTo>
                    <a:cubicBezTo>
                      <a:pt x="131818" y="483812"/>
                      <a:pt x="119949" y="482045"/>
                      <a:pt x="107660" y="489586"/>
                    </a:cubicBezTo>
                    <a:close/>
                    <a:moveTo>
                      <a:pt x="87548" y="536592"/>
                    </a:moveTo>
                    <a:cubicBezTo>
                      <a:pt x="88614" y="518109"/>
                      <a:pt x="114621" y="506492"/>
                      <a:pt x="130512" y="512995"/>
                    </a:cubicBezTo>
                    <a:cubicBezTo>
                      <a:pt x="140746" y="517184"/>
                      <a:pt x="135616" y="535380"/>
                      <a:pt x="126797" y="530543"/>
                    </a:cubicBezTo>
                    <a:cubicBezTo>
                      <a:pt x="115035" y="524095"/>
                      <a:pt x="97158" y="526102"/>
                      <a:pt x="87546" y="536592"/>
                    </a:cubicBezTo>
                    <a:close/>
                    <a:moveTo>
                      <a:pt x="115813" y="580208"/>
                    </a:moveTo>
                    <a:cubicBezTo>
                      <a:pt x="109144" y="562819"/>
                      <a:pt x="123000" y="545142"/>
                      <a:pt x="140298" y="545156"/>
                    </a:cubicBezTo>
                    <a:cubicBezTo>
                      <a:pt x="151434" y="545166"/>
                      <a:pt x="154246" y="563813"/>
                      <a:pt x="144144" y="562678"/>
                    </a:cubicBezTo>
                    <a:cubicBezTo>
                      <a:pt x="130668" y="561164"/>
                      <a:pt x="120307" y="566964"/>
                      <a:pt x="115813" y="580208"/>
                    </a:cubicBezTo>
                    <a:close/>
                    <a:moveTo>
                      <a:pt x="396162" y="564685"/>
                    </a:moveTo>
                    <a:cubicBezTo>
                      <a:pt x="398465" y="546305"/>
                      <a:pt x="380715" y="532128"/>
                      <a:pt x="363884" y="535920"/>
                    </a:cubicBezTo>
                    <a:cubicBezTo>
                      <a:pt x="353048" y="538362"/>
                      <a:pt x="354805" y="557128"/>
                      <a:pt x="364360" y="553815"/>
                    </a:cubicBezTo>
                    <a:cubicBezTo>
                      <a:pt x="377118" y="549396"/>
                      <a:pt x="388597" y="552773"/>
                      <a:pt x="396162" y="564683"/>
                    </a:cubicBezTo>
                    <a:close/>
                    <a:moveTo>
                      <a:pt x="503705" y="570554"/>
                    </a:moveTo>
                    <a:cubicBezTo>
                      <a:pt x="499714" y="552436"/>
                      <a:pt x="516083" y="536828"/>
                      <a:pt x="533199" y="539194"/>
                    </a:cubicBezTo>
                    <a:cubicBezTo>
                      <a:pt x="544222" y="540716"/>
                      <a:pt x="544208" y="559557"/>
                      <a:pt x="534376" y="557059"/>
                    </a:cubicBezTo>
                    <a:cubicBezTo>
                      <a:pt x="521265" y="553726"/>
                      <a:pt x="510143" y="558051"/>
                      <a:pt x="503705" y="570554"/>
                    </a:cubicBezTo>
                    <a:close/>
                    <a:moveTo>
                      <a:pt x="771874" y="566126"/>
                    </a:moveTo>
                    <a:cubicBezTo>
                      <a:pt x="773364" y="547665"/>
                      <a:pt x="755006" y="534211"/>
                      <a:pt x="738356" y="538675"/>
                    </a:cubicBezTo>
                    <a:cubicBezTo>
                      <a:pt x="727638" y="541550"/>
                      <a:pt x="730218" y="560229"/>
                      <a:pt x="739624" y="556539"/>
                    </a:cubicBezTo>
                    <a:cubicBezTo>
                      <a:pt x="752176" y="551612"/>
                      <a:pt x="763793" y="554528"/>
                      <a:pt x="771874" y="566126"/>
                    </a:cubicBezTo>
                    <a:close/>
                    <a:moveTo>
                      <a:pt x="471867" y="532110"/>
                    </a:moveTo>
                    <a:cubicBezTo>
                      <a:pt x="469016" y="513800"/>
                      <a:pt x="488091" y="498041"/>
                      <a:pt x="505029" y="501374"/>
                    </a:cubicBezTo>
                    <a:cubicBezTo>
                      <a:pt x="515936" y="503524"/>
                      <a:pt x="512986" y="523431"/>
                      <a:pt x="503329" y="520382"/>
                    </a:cubicBezTo>
                    <a:cubicBezTo>
                      <a:pt x="490447" y="516310"/>
                      <a:pt x="479072" y="519998"/>
                      <a:pt x="471869" y="532110"/>
                    </a:cubicBezTo>
                    <a:close/>
                    <a:moveTo>
                      <a:pt x="496833" y="479433"/>
                    </a:moveTo>
                    <a:cubicBezTo>
                      <a:pt x="497899" y="460949"/>
                      <a:pt x="519911" y="449163"/>
                      <a:pt x="535802" y="455670"/>
                    </a:cubicBezTo>
                    <a:cubicBezTo>
                      <a:pt x="546031" y="459859"/>
                      <a:pt x="538937" y="478801"/>
                      <a:pt x="530124" y="473963"/>
                    </a:cubicBezTo>
                    <a:cubicBezTo>
                      <a:pt x="518362" y="467509"/>
                      <a:pt x="506443" y="468948"/>
                      <a:pt x="496831" y="479433"/>
                    </a:cubicBezTo>
                    <a:close/>
                    <a:moveTo>
                      <a:pt x="907248" y="580204"/>
                    </a:moveTo>
                    <a:cubicBezTo>
                      <a:pt x="903257" y="562087"/>
                      <a:pt x="919626" y="546476"/>
                      <a:pt x="936742" y="548844"/>
                    </a:cubicBezTo>
                    <a:cubicBezTo>
                      <a:pt x="947765" y="550371"/>
                      <a:pt x="947751" y="569211"/>
                      <a:pt x="937919" y="566714"/>
                    </a:cubicBezTo>
                    <a:cubicBezTo>
                      <a:pt x="924807" y="563381"/>
                      <a:pt x="913686" y="567707"/>
                      <a:pt x="907248" y="580204"/>
                    </a:cubicBezTo>
                    <a:close/>
                    <a:moveTo>
                      <a:pt x="1173602" y="571533"/>
                    </a:moveTo>
                    <a:cubicBezTo>
                      <a:pt x="1177727" y="553442"/>
                      <a:pt x="1161473" y="537722"/>
                      <a:pt x="1144336" y="539977"/>
                    </a:cubicBezTo>
                    <a:cubicBezTo>
                      <a:pt x="1133309" y="541429"/>
                      <a:pt x="1133182" y="560268"/>
                      <a:pt x="1143028" y="557833"/>
                    </a:cubicBezTo>
                    <a:cubicBezTo>
                      <a:pt x="1156167" y="554588"/>
                      <a:pt x="1167261" y="558985"/>
                      <a:pt x="1173602" y="571531"/>
                    </a:cubicBezTo>
                    <a:close/>
                    <a:moveTo>
                      <a:pt x="872941" y="538213"/>
                    </a:moveTo>
                    <a:cubicBezTo>
                      <a:pt x="870132" y="519897"/>
                      <a:pt x="887487" y="505283"/>
                      <a:pt x="904417" y="508656"/>
                    </a:cubicBezTo>
                    <a:cubicBezTo>
                      <a:pt x="915318" y="510829"/>
                      <a:pt x="914076" y="529633"/>
                      <a:pt x="904432" y="526558"/>
                    </a:cubicBezTo>
                    <a:cubicBezTo>
                      <a:pt x="891559" y="522459"/>
                      <a:pt x="880177" y="526122"/>
                      <a:pt x="872943" y="538213"/>
                    </a:cubicBezTo>
                    <a:close/>
                    <a:moveTo>
                      <a:pt x="882860" y="488223"/>
                    </a:moveTo>
                    <a:cubicBezTo>
                      <a:pt x="883219" y="469711"/>
                      <a:pt x="902841" y="457986"/>
                      <a:pt x="918966" y="463939"/>
                    </a:cubicBezTo>
                    <a:cubicBezTo>
                      <a:pt x="929349" y="467771"/>
                      <a:pt x="924913" y="486131"/>
                      <a:pt x="915919" y="481605"/>
                    </a:cubicBezTo>
                    <a:cubicBezTo>
                      <a:pt x="903919" y="475560"/>
                      <a:pt x="892066" y="477414"/>
                      <a:pt x="882860" y="488223"/>
                    </a:cubicBezTo>
                    <a:close/>
                  </a:path>
                </a:pathLst>
              </a:custGeom>
              <a:solidFill>
                <a:srgbClr val="C8102E"/>
              </a:solidFill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grpSp>
          <p:nvGrpSpPr>
            <p:cNvPr id="21" name="Image 8" descr="https://pitch-assets-ccb95893-de3f-4266-973c-20049231b248.s3.eu-west-1.amazonaws.com/db79dfc0-a819-4b32-8133-dd535d37f5e3?pitch-bytes=15819&amp;pitch-content-type=image%2Fsvg%2Bxml">
              <a:extLst>
                <a:ext uri="{FF2B5EF4-FFF2-40B4-BE49-F238E27FC236}">
                  <a16:creationId xmlns:a16="http://schemas.microsoft.com/office/drawing/2014/main" id="{E8811166-E92A-2F80-CABD-03915160E20F}"/>
                </a:ext>
              </a:extLst>
            </p:cNvPr>
            <p:cNvGrpSpPr/>
            <p:nvPr/>
          </p:nvGrpSpPr>
          <p:grpSpPr>
            <a:xfrm>
              <a:off x="7532788" y="229194"/>
              <a:ext cx="939415" cy="726093"/>
              <a:chOff x="7532788" y="229194"/>
              <a:chExt cx="939415" cy="726093"/>
            </a:xfrm>
            <a:no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2E16DC6-5DE0-3049-15E2-A9695C9D3621}"/>
                  </a:ext>
                </a:extLst>
              </p:cNvPr>
              <p:cNvSpPr/>
              <p:nvPr/>
            </p:nvSpPr>
            <p:spPr>
              <a:xfrm>
                <a:off x="8027531" y="298412"/>
                <a:ext cx="320685" cy="145339"/>
              </a:xfrm>
              <a:custGeom>
                <a:avLst/>
                <a:gdLst>
                  <a:gd name="connsiteX0" fmla="*/ 320685 w 320685"/>
                  <a:gd name="connsiteY0" fmla="*/ 0 h 145339"/>
                  <a:gd name="connsiteX1" fmla="*/ 67950 w 320685"/>
                  <a:gd name="connsiteY1" fmla="*/ 90837 h 145339"/>
                  <a:gd name="connsiteX2" fmla="*/ 0 w 320685"/>
                  <a:gd name="connsiteY2" fmla="*/ 145339 h 145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0685" h="145339">
                    <a:moveTo>
                      <a:pt x="320685" y="0"/>
                    </a:moveTo>
                    <a:cubicBezTo>
                      <a:pt x="275383" y="14762"/>
                      <a:pt x="100136" y="80619"/>
                      <a:pt x="67950" y="90837"/>
                    </a:cubicBezTo>
                    <a:cubicBezTo>
                      <a:pt x="35765" y="101054"/>
                      <a:pt x="19075" y="103330"/>
                      <a:pt x="0" y="145339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0C449B5-5C6B-2F0F-69EE-56894EBA8678}"/>
                  </a:ext>
                </a:extLst>
              </p:cNvPr>
              <p:cNvSpPr/>
              <p:nvPr/>
            </p:nvSpPr>
            <p:spPr>
              <a:xfrm>
                <a:off x="7758106" y="229194"/>
                <a:ext cx="714097" cy="506374"/>
              </a:xfrm>
              <a:custGeom>
                <a:avLst/>
                <a:gdLst>
                  <a:gd name="connsiteX0" fmla="*/ 505469 w 714097"/>
                  <a:gd name="connsiteY0" fmla="*/ 20389 h 506374"/>
                  <a:gd name="connsiteX1" fmla="*/ 271809 w 714097"/>
                  <a:gd name="connsiteY1" fmla="*/ 210017 h 506374"/>
                  <a:gd name="connsiteX2" fmla="*/ 183589 w 714097"/>
                  <a:gd name="connsiteY2" fmla="*/ 313342 h 506374"/>
                  <a:gd name="connsiteX3" fmla="*/ 0 w 714097"/>
                  <a:gd name="connsiteY3" fmla="*/ 422351 h 506374"/>
                  <a:gd name="connsiteX4" fmla="*/ 145440 w 714097"/>
                  <a:gd name="connsiteY4" fmla="*/ 349683 h 506374"/>
                  <a:gd name="connsiteX5" fmla="*/ 116828 w 714097"/>
                  <a:gd name="connsiteY5" fmla="*/ 404185 h 506374"/>
                  <a:gd name="connsiteX6" fmla="*/ 115637 w 714097"/>
                  <a:gd name="connsiteY6" fmla="*/ 425757 h 506374"/>
                  <a:gd name="connsiteX7" fmla="*/ 188358 w 714097"/>
                  <a:gd name="connsiteY7" fmla="*/ 353087 h 506374"/>
                  <a:gd name="connsiteX8" fmla="*/ 169285 w 714097"/>
                  <a:gd name="connsiteY8" fmla="*/ 506374 h 506374"/>
                  <a:gd name="connsiteX9" fmla="*/ 228889 w 714097"/>
                  <a:gd name="connsiteY9" fmla="*/ 342867 h 506374"/>
                  <a:gd name="connsiteX10" fmla="*/ 276574 w 714097"/>
                  <a:gd name="connsiteY10" fmla="*/ 497295 h 506374"/>
                  <a:gd name="connsiteX11" fmla="*/ 252735 w 714097"/>
                  <a:gd name="connsiteY11" fmla="*/ 323566 h 506374"/>
                  <a:gd name="connsiteX12" fmla="*/ 388641 w 714097"/>
                  <a:gd name="connsiteY12" fmla="*/ 457553 h 506374"/>
                  <a:gd name="connsiteX13" fmla="*/ 277767 w 714097"/>
                  <a:gd name="connsiteY13" fmla="*/ 304259 h 506374"/>
                  <a:gd name="connsiteX14" fmla="*/ 516198 w 714097"/>
                  <a:gd name="connsiteY14" fmla="*/ 403050 h 506374"/>
                  <a:gd name="connsiteX15" fmla="*/ 299230 w 714097"/>
                  <a:gd name="connsiteY15" fmla="*/ 269060 h 506374"/>
                  <a:gd name="connsiteX16" fmla="*/ 624686 w 714097"/>
                  <a:gd name="connsiteY16" fmla="*/ 300855 h 506374"/>
                  <a:gd name="connsiteX17" fmla="*/ 301612 w 714097"/>
                  <a:gd name="connsiteY17" fmla="*/ 244082 h 506374"/>
                  <a:gd name="connsiteX18" fmla="*/ 714097 w 714097"/>
                  <a:gd name="connsiteY18" fmla="*/ 139617 h 506374"/>
                  <a:gd name="connsiteX19" fmla="*/ 326649 w 714097"/>
                  <a:gd name="connsiteY19" fmla="*/ 203203 h 506374"/>
                  <a:gd name="connsiteX20" fmla="*/ 631839 w 714097"/>
                  <a:gd name="connsiteY20" fmla="*/ 71487 h 506374"/>
                  <a:gd name="connsiteX21" fmla="*/ 28612 w 714097"/>
                  <a:gd name="connsiteY21" fmla="*/ 41965 h 506374"/>
                  <a:gd name="connsiteX22" fmla="*/ 100095 w 714097"/>
                  <a:gd name="connsiteY22" fmla="*/ 0 h 506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14097" h="506374">
                    <a:moveTo>
                      <a:pt x="505469" y="20389"/>
                    </a:moveTo>
                    <a:cubicBezTo>
                      <a:pt x="391026" y="90790"/>
                      <a:pt x="298039" y="152104"/>
                      <a:pt x="271809" y="210017"/>
                    </a:cubicBezTo>
                    <a:cubicBezTo>
                      <a:pt x="245580" y="267929"/>
                      <a:pt x="247370" y="303125"/>
                      <a:pt x="183589" y="313342"/>
                    </a:cubicBezTo>
                    <a:moveTo>
                      <a:pt x="0" y="422351"/>
                    </a:moveTo>
                    <a:cubicBezTo>
                      <a:pt x="28612" y="390557"/>
                      <a:pt x="88216" y="351952"/>
                      <a:pt x="145440" y="349683"/>
                    </a:cubicBezTo>
                    <a:cubicBezTo>
                      <a:pt x="134285" y="366954"/>
                      <a:pt x="124710" y="385195"/>
                      <a:pt x="116828" y="404185"/>
                    </a:cubicBezTo>
                    <a:moveTo>
                      <a:pt x="115637" y="425757"/>
                    </a:moveTo>
                    <a:cubicBezTo>
                      <a:pt x="129945" y="407589"/>
                      <a:pt x="165706" y="368985"/>
                      <a:pt x="188358" y="353087"/>
                    </a:cubicBezTo>
                    <a:cubicBezTo>
                      <a:pt x="177629" y="383748"/>
                      <a:pt x="159748" y="456416"/>
                      <a:pt x="169285" y="506374"/>
                    </a:cubicBezTo>
                    <a:cubicBezTo>
                      <a:pt x="175243" y="458685"/>
                      <a:pt x="201471" y="384880"/>
                      <a:pt x="228889" y="342867"/>
                    </a:cubicBezTo>
                    <a:cubicBezTo>
                      <a:pt x="249159" y="389421"/>
                      <a:pt x="276574" y="455280"/>
                      <a:pt x="276574" y="497295"/>
                    </a:cubicBezTo>
                    <a:cubicBezTo>
                      <a:pt x="282536" y="447333"/>
                      <a:pt x="270616" y="361035"/>
                      <a:pt x="252735" y="323566"/>
                    </a:cubicBezTo>
                    <a:cubicBezTo>
                      <a:pt x="301610" y="347407"/>
                      <a:pt x="362412" y="415537"/>
                      <a:pt x="388641" y="457553"/>
                    </a:cubicBezTo>
                    <a:cubicBezTo>
                      <a:pt x="370760" y="398506"/>
                      <a:pt x="309959" y="326972"/>
                      <a:pt x="277767" y="304259"/>
                    </a:cubicBezTo>
                    <a:cubicBezTo>
                      <a:pt x="357643" y="317887"/>
                      <a:pt x="473284" y="366714"/>
                      <a:pt x="516198" y="403050"/>
                    </a:cubicBezTo>
                    <a:cubicBezTo>
                      <a:pt x="445863" y="340600"/>
                      <a:pt x="360026" y="291772"/>
                      <a:pt x="299230" y="269060"/>
                    </a:cubicBezTo>
                    <a:cubicBezTo>
                      <a:pt x="394601" y="261115"/>
                      <a:pt x="573426" y="281553"/>
                      <a:pt x="624686" y="300855"/>
                    </a:cubicBezTo>
                    <a:cubicBezTo>
                      <a:pt x="549581" y="259977"/>
                      <a:pt x="394601" y="238405"/>
                      <a:pt x="301612" y="244082"/>
                    </a:cubicBezTo>
                    <a:cubicBezTo>
                      <a:pt x="399370" y="204338"/>
                      <a:pt x="573426" y="158920"/>
                      <a:pt x="714097" y="139617"/>
                    </a:cubicBezTo>
                    <a:cubicBezTo>
                      <a:pt x="606802" y="145293"/>
                      <a:pt x="468513" y="172548"/>
                      <a:pt x="326649" y="203203"/>
                    </a:cubicBezTo>
                    <a:cubicBezTo>
                      <a:pt x="389833" y="162324"/>
                      <a:pt x="585346" y="85115"/>
                      <a:pt x="631839" y="71487"/>
                    </a:cubicBezTo>
                    <a:moveTo>
                      <a:pt x="28612" y="41965"/>
                    </a:moveTo>
                    <a:cubicBezTo>
                      <a:pt x="37126" y="15168"/>
                      <a:pt x="71863" y="8055"/>
                      <a:pt x="100095" y="0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34DD610-785E-A2EC-B486-B4EC007AFAEB}"/>
                  </a:ext>
                </a:extLst>
              </p:cNvPr>
              <p:cNvSpPr/>
              <p:nvPr/>
            </p:nvSpPr>
            <p:spPr>
              <a:xfrm>
                <a:off x="7618626" y="233688"/>
                <a:ext cx="262863" cy="489693"/>
              </a:xfrm>
              <a:custGeom>
                <a:avLst/>
                <a:gdLst>
                  <a:gd name="connsiteX0" fmla="*/ 215179 w 262863"/>
                  <a:gd name="connsiteY0" fmla="*/ 57345 h 489693"/>
                  <a:gd name="connsiteX1" fmla="*/ 200278 w 262863"/>
                  <a:gd name="connsiteY1" fmla="*/ 38608 h 489693"/>
                  <a:gd name="connsiteX2" fmla="*/ 237833 w 262863"/>
                  <a:gd name="connsiteY2" fmla="*/ 22711 h 489693"/>
                  <a:gd name="connsiteX3" fmla="*/ 222332 w 262863"/>
                  <a:gd name="connsiteY3" fmla="*/ 19307 h 489693"/>
                  <a:gd name="connsiteX4" fmla="*/ 262864 w 262863"/>
                  <a:gd name="connsiteY4" fmla="*/ 0 h 489693"/>
                  <a:gd name="connsiteX5" fmla="*/ 187462 w 262863"/>
                  <a:gd name="connsiteY5" fmla="*/ 14195 h 489693"/>
                  <a:gd name="connsiteX6" fmla="*/ 159150 w 262863"/>
                  <a:gd name="connsiteY6" fmla="*/ 16171 h 489693"/>
                  <a:gd name="connsiteX7" fmla="*/ 125772 w 262863"/>
                  <a:gd name="connsiteY7" fmla="*/ 147612 h 489693"/>
                  <a:gd name="connsiteX8" fmla="*/ 108464 w 262863"/>
                  <a:gd name="connsiteY8" fmla="*/ 149799 h 489693"/>
                  <a:gd name="connsiteX9" fmla="*/ 28822 w 262863"/>
                  <a:gd name="connsiteY9" fmla="*/ 437063 h 489693"/>
                  <a:gd name="connsiteX10" fmla="*/ 45298 w 262863"/>
                  <a:gd name="connsiteY10" fmla="*/ 481445 h 489693"/>
                  <a:gd name="connsiteX11" fmla="*/ 115637 w 262863"/>
                  <a:gd name="connsiteY11" fmla="*/ 475765 h 489693"/>
                  <a:gd name="connsiteX12" fmla="*/ 37550 w 262863"/>
                  <a:gd name="connsiteY12" fmla="*/ 412747 h 489693"/>
                  <a:gd name="connsiteX13" fmla="*/ 123383 w 262863"/>
                  <a:gd name="connsiteY13" fmla="*/ 405368 h 489693"/>
                  <a:gd name="connsiteX14" fmla="*/ 38743 w 262863"/>
                  <a:gd name="connsiteY14" fmla="*/ 343483 h 489693"/>
                  <a:gd name="connsiteX15" fmla="*/ 123383 w 262863"/>
                  <a:gd name="connsiteY15" fmla="*/ 355972 h 489693"/>
                  <a:gd name="connsiteX16" fmla="*/ 54836 w 262863"/>
                  <a:gd name="connsiteY16" fmla="*/ 289546 h 489693"/>
                  <a:gd name="connsiteX17" fmla="*/ 126963 w 262863"/>
                  <a:gd name="connsiteY17" fmla="*/ 307714 h 489693"/>
                  <a:gd name="connsiteX18" fmla="*/ 78081 w 262863"/>
                  <a:gd name="connsiteY18" fmla="*/ 244698 h 489693"/>
                  <a:gd name="connsiteX19" fmla="*/ 133518 w 262863"/>
                  <a:gd name="connsiteY19" fmla="*/ 267973 h 489693"/>
                  <a:gd name="connsiteX20" fmla="*/ 97753 w 262863"/>
                  <a:gd name="connsiteY20" fmla="*/ 207227 h 489693"/>
                  <a:gd name="connsiteX21" fmla="*/ 144247 w 262863"/>
                  <a:gd name="connsiteY21" fmla="*/ 223691 h 489693"/>
                  <a:gd name="connsiteX22" fmla="*/ 114308 w 262863"/>
                  <a:gd name="connsiteY22" fmla="*/ 165726 h 489693"/>
                  <a:gd name="connsiteX23" fmla="*/ 156766 w 262863"/>
                  <a:gd name="connsiteY23" fmla="*/ 184516 h 489693"/>
                  <a:gd name="connsiteX24" fmla="*/ 0 w 262863"/>
                  <a:gd name="connsiteY24" fmla="*/ 85162 h 489693"/>
                  <a:gd name="connsiteX25" fmla="*/ 10728 w 262863"/>
                  <a:gd name="connsiteY25" fmla="*/ 59614 h 489693"/>
                  <a:gd name="connsiteX26" fmla="*/ 125174 w 262863"/>
                  <a:gd name="connsiteY26" fmla="*/ 133989 h 489693"/>
                  <a:gd name="connsiteX27" fmla="*/ 141267 w 262863"/>
                  <a:gd name="connsiteY27" fmla="*/ 162944 h 489693"/>
                  <a:gd name="connsiteX28" fmla="*/ 153786 w 262863"/>
                  <a:gd name="connsiteY28" fmla="*/ 144206 h 489693"/>
                  <a:gd name="connsiteX29" fmla="*/ 165706 w 262863"/>
                  <a:gd name="connsiteY29" fmla="*/ 162373 h 489693"/>
                  <a:gd name="connsiteX30" fmla="*/ 172861 w 262863"/>
                  <a:gd name="connsiteY30" fmla="*/ 136256 h 489693"/>
                  <a:gd name="connsiteX31" fmla="*/ 196108 w 262863"/>
                  <a:gd name="connsiteY31" fmla="*/ 147610 h 489693"/>
                  <a:gd name="connsiteX32" fmla="*/ 187762 w 262863"/>
                  <a:gd name="connsiteY32" fmla="*/ 126604 h 489693"/>
                  <a:gd name="connsiteX33" fmla="*/ 206837 w 262863"/>
                  <a:gd name="connsiteY33" fmla="*/ 122630 h 489693"/>
                  <a:gd name="connsiteX34" fmla="*/ 189551 w 262863"/>
                  <a:gd name="connsiteY34" fmla="*/ 106166 h 489693"/>
                  <a:gd name="connsiteX35" fmla="*/ 207435 w 262863"/>
                  <a:gd name="connsiteY35" fmla="*/ 94812 h 489693"/>
                  <a:gd name="connsiteX36" fmla="*/ 186571 w 262863"/>
                  <a:gd name="connsiteY36" fmla="*/ 84594 h 489693"/>
                  <a:gd name="connsiteX37" fmla="*/ 194917 w 262863"/>
                  <a:gd name="connsiteY37" fmla="*/ 69263 h 489693"/>
                  <a:gd name="connsiteX38" fmla="*/ 26224 w 262863"/>
                  <a:gd name="connsiteY38" fmla="*/ 41731 h 489693"/>
                  <a:gd name="connsiteX39" fmla="*/ 27714 w 262863"/>
                  <a:gd name="connsiteY39" fmla="*/ 55639 h 489693"/>
                  <a:gd name="connsiteX40" fmla="*/ 23540 w 262863"/>
                  <a:gd name="connsiteY40" fmla="*/ 79486 h 48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62863" h="489693">
                    <a:moveTo>
                      <a:pt x="215179" y="57345"/>
                    </a:moveTo>
                    <a:cubicBezTo>
                      <a:pt x="191340" y="55641"/>
                      <a:pt x="187100" y="47571"/>
                      <a:pt x="200278" y="38608"/>
                    </a:cubicBezTo>
                    <a:cubicBezTo>
                      <a:pt x="208624" y="32928"/>
                      <a:pt x="225908" y="23845"/>
                      <a:pt x="237833" y="22711"/>
                    </a:cubicBezTo>
                    <a:cubicBezTo>
                      <a:pt x="234851" y="22145"/>
                      <a:pt x="226507" y="19872"/>
                      <a:pt x="222332" y="19307"/>
                    </a:cubicBezTo>
                    <a:cubicBezTo>
                      <a:pt x="234851" y="14197"/>
                      <a:pt x="255715" y="6814"/>
                      <a:pt x="262864" y="0"/>
                    </a:cubicBezTo>
                    <a:moveTo>
                      <a:pt x="187462" y="14195"/>
                    </a:moveTo>
                    <a:cubicBezTo>
                      <a:pt x="178340" y="14982"/>
                      <a:pt x="168766" y="15707"/>
                      <a:pt x="159150" y="16171"/>
                    </a:cubicBezTo>
                    <a:moveTo>
                      <a:pt x="125772" y="147612"/>
                    </a:moveTo>
                    <a:cubicBezTo>
                      <a:pt x="119955" y="147903"/>
                      <a:pt x="114169" y="148634"/>
                      <a:pt x="108464" y="149799"/>
                    </a:cubicBezTo>
                    <a:moveTo>
                      <a:pt x="28822" y="437063"/>
                    </a:moveTo>
                    <a:cubicBezTo>
                      <a:pt x="28592" y="453394"/>
                      <a:pt x="34467" y="469220"/>
                      <a:pt x="45298" y="481445"/>
                    </a:cubicBezTo>
                    <a:cubicBezTo>
                      <a:pt x="54836" y="491662"/>
                      <a:pt x="113255" y="495072"/>
                      <a:pt x="115637" y="475765"/>
                    </a:cubicBezTo>
                    <a:moveTo>
                      <a:pt x="37550" y="412747"/>
                    </a:moveTo>
                    <a:cubicBezTo>
                      <a:pt x="57815" y="434319"/>
                      <a:pt x="123383" y="421261"/>
                      <a:pt x="123383" y="405368"/>
                    </a:cubicBezTo>
                    <a:moveTo>
                      <a:pt x="38743" y="343483"/>
                    </a:moveTo>
                    <a:cubicBezTo>
                      <a:pt x="45896" y="360514"/>
                      <a:pt x="122192" y="375844"/>
                      <a:pt x="123383" y="355972"/>
                    </a:cubicBezTo>
                    <a:moveTo>
                      <a:pt x="54836" y="289546"/>
                    </a:moveTo>
                    <a:cubicBezTo>
                      <a:pt x="55433" y="309418"/>
                      <a:pt x="124916" y="322324"/>
                      <a:pt x="126963" y="307714"/>
                    </a:cubicBezTo>
                    <a:moveTo>
                      <a:pt x="78081" y="244698"/>
                    </a:moveTo>
                    <a:cubicBezTo>
                      <a:pt x="81063" y="260025"/>
                      <a:pt x="126963" y="274789"/>
                      <a:pt x="133518" y="267973"/>
                    </a:cubicBezTo>
                    <a:moveTo>
                      <a:pt x="97753" y="207227"/>
                    </a:moveTo>
                    <a:cubicBezTo>
                      <a:pt x="99926" y="217993"/>
                      <a:pt x="132921" y="227664"/>
                      <a:pt x="144247" y="223691"/>
                    </a:cubicBezTo>
                    <a:moveTo>
                      <a:pt x="114308" y="165726"/>
                    </a:moveTo>
                    <a:cubicBezTo>
                      <a:pt x="121070" y="173545"/>
                      <a:pt x="134191" y="180823"/>
                      <a:pt x="156766" y="184516"/>
                    </a:cubicBezTo>
                    <a:moveTo>
                      <a:pt x="0" y="85162"/>
                    </a:moveTo>
                    <a:cubicBezTo>
                      <a:pt x="594" y="73238"/>
                      <a:pt x="12513" y="71538"/>
                      <a:pt x="10728" y="59614"/>
                    </a:cubicBezTo>
                    <a:moveTo>
                      <a:pt x="125174" y="133989"/>
                    </a:moveTo>
                    <a:cubicBezTo>
                      <a:pt x="129347" y="140233"/>
                      <a:pt x="140076" y="153292"/>
                      <a:pt x="141267" y="162944"/>
                    </a:cubicBezTo>
                    <a:cubicBezTo>
                      <a:pt x="147231" y="158399"/>
                      <a:pt x="151995" y="148747"/>
                      <a:pt x="153786" y="144206"/>
                    </a:cubicBezTo>
                    <a:cubicBezTo>
                      <a:pt x="159479" y="148941"/>
                      <a:pt x="163630" y="155266"/>
                      <a:pt x="165706" y="162373"/>
                    </a:cubicBezTo>
                    <a:cubicBezTo>
                      <a:pt x="168094" y="155559"/>
                      <a:pt x="172267" y="143635"/>
                      <a:pt x="172861" y="136256"/>
                    </a:cubicBezTo>
                    <a:cubicBezTo>
                      <a:pt x="181399" y="138150"/>
                      <a:pt x="189365" y="142040"/>
                      <a:pt x="196108" y="147610"/>
                    </a:cubicBezTo>
                    <a:cubicBezTo>
                      <a:pt x="197300" y="140231"/>
                      <a:pt x="193726" y="130579"/>
                      <a:pt x="187762" y="126604"/>
                    </a:cubicBezTo>
                    <a:cubicBezTo>
                      <a:pt x="194352" y="126878"/>
                      <a:pt x="200905" y="125513"/>
                      <a:pt x="206837" y="122630"/>
                    </a:cubicBezTo>
                    <a:cubicBezTo>
                      <a:pt x="202664" y="116955"/>
                      <a:pt x="196108" y="109572"/>
                      <a:pt x="189551" y="106166"/>
                    </a:cubicBezTo>
                    <a:cubicBezTo>
                      <a:pt x="195515" y="104462"/>
                      <a:pt x="203855" y="97652"/>
                      <a:pt x="207435" y="94812"/>
                    </a:cubicBezTo>
                    <a:cubicBezTo>
                      <a:pt x="202070" y="92543"/>
                      <a:pt x="192533" y="87429"/>
                      <a:pt x="186571" y="84594"/>
                    </a:cubicBezTo>
                    <a:cubicBezTo>
                      <a:pt x="190147" y="81184"/>
                      <a:pt x="193127" y="74377"/>
                      <a:pt x="194917" y="69263"/>
                    </a:cubicBezTo>
                    <a:moveTo>
                      <a:pt x="26224" y="41731"/>
                    </a:moveTo>
                    <a:cubicBezTo>
                      <a:pt x="22351" y="41731"/>
                      <a:pt x="20561" y="50245"/>
                      <a:pt x="27714" y="55639"/>
                    </a:cubicBezTo>
                    <a:cubicBezTo>
                      <a:pt x="32858" y="59519"/>
                      <a:pt x="32779" y="75511"/>
                      <a:pt x="23540" y="79486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485B961-B56B-5363-150F-59AFF10F1115}"/>
                  </a:ext>
                </a:extLst>
              </p:cNvPr>
              <p:cNvSpPr/>
              <p:nvPr/>
            </p:nvSpPr>
            <p:spPr>
              <a:xfrm>
                <a:off x="7740630" y="396063"/>
                <a:ext cx="66318" cy="364332"/>
              </a:xfrm>
              <a:custGeom>
                <a:avLst/>
                <a:gdLst>
                  <a:gd name="connsiteX0" fmla="*/ 43700 w 66318"/>
                  <a:gd name="connsiteY0" fmla="*/ 0 h 364332"/>
                  <a:gd name="connsiteX1" fmla="*/ 1678 w 66318"/>
                  <a:gd name="connsiteY1" fmla="*/ 247249 h 364332"/>
                  <a:gd name="connsiteX2" fmla="*/ 29992 w 66318"/>
                  <a:gd name="connsiteY2" fmla="*/ 355974 h 364332"/>
                  <a:gd name="connsiteX3" fmla="*/ 49066 w 66318"/>
                  <a:gd name="connsiteY3" fmla="*/ 341781 h 364332"/>
                  <a:gd name="connsiteX4" fmla="*/ 47279 w 66318"/>
                  <a:gd name="connsiteY4" fmla="*/ 355974 h 364332"/>
                  <a:gd name="connsiteX5" fmla="*/ 65754 w 66318"/>
                  <a:gd name="connsiteY5" fmla="*/ 338373 h 364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318" h="364332">
                    <a:moveTo>
                      <a:pt x="43700" y="0"/>
                    </a:moveTo>
                    <a:cubicBezTo>
                      <a:pt x="17476" y="57908"/>
                      <a:pt x="-6666" y="167767"/>
                      <a:pt x="1678" y="247249"/>
                    </a:cubicBezTo>
                    <a:moveTo>
                      <a:pt x="29992" y="355974"/>
                    </a:moveTo>
                    <a:cubicBezTo>
                      <a:pt x="29992" y="367897"/>
                      <a:pt x="49664" y="370166"/>
                      <a:pt x="49066" y="341781"/>
                    </a:cubicBezTo>
                    <a:moveTo>
                      <a:pt x="47279" y="355974"/>
                    </a:moveTo>
                    <a:cubicBezTo>
                      <a:pt x="49662" y="366191"/>
                      <a:pt x="69928" y="368463"/>
                      <a:pt x="65754" y="338373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05B51C-20D6-C3CA-1D48-23A61F4D463D}"/>
                  </a:ext>
                </a:extLst>
              </p:cNvPr>
              <p:cNvSpPr/>
              <p:nvPr/>
            </p:nvSpPr>
            <p:spPr>
              <a:xfrm>
                <a:off x="7779565" y="721377"/>
                <a:ext cx="46146" cy="54790"/>
              </a:xfrm>
              <a:custGeom>
                <a:avLst/>
                <a:gdLst>
                  <a:gd name="connsiteX0" fmla="*/ 0 w 46146"/>
                  <a:gd name="connsiteY0" fmla="*/ 38608 h 54790"/>
                  <a:gd name="connsiteX1" fmla="*/ 17284 w 46146"/>
                  <a:gd name="connsiteY1" fmla="*/ 38608 h 54790"/>
                  <a:gd name="connsiteX2" fmla="*/ 27419 w 46146"/>
                  <a:gd name="connsiteY2" fmla="*/ 23276 h 54790"/>
                  <a:gd name="connsiteX3" fmla="*/ 45302 w 46146"/>
                  <a:gd name="connsiteY3" fmla="*/ 0 h 54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46" h="54790">
                    <a:moveTo>
                      <a:pt x="0" y="38608"/>
                    </a:moveTo>
                    <a:cubicBezTo>
                      <a:pt x="1191" y="60749"/>
                      <a:pt x="16093" y="59614"/>
                      <a:pt x="17284" y="38608"/>
                    </a:cubicBezTo>
                    <a:moveTo>
                      <a:pt x="27419" y="23276"/>
                    </a:moveTo>
                    <a:cubicBezTo>
                      <a:pt x="33377" y="36904"/>
                      <a:pt x="50067" y="30090"/>
                      <a:pt x="45302" y="0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9547711-1D9C-EDE5-4EA1-4336E4ACB0C1}"/>
                  </a:ext>
                </a:extLst>
              </p:cNvPr>
              <p:cNvSpPr/>
              <p:nvPr/>
            </p:nvSpPr>
            <p:spPr>
              <a:xfrm>
                <a:off x="7733641" y="671417"/>
                <a:ext cx="115665" cy="73391"/>
              </a:xfrm>
              <a:custGeom>
                <a:avLst/>
                <a:gdLst>
                  <a:gd name="connsiteX0" fmla="*/ 91820 w 115665"/>
                  <a:gd name="connsiteY0" fmla="*/ 63016 h 73391"/>
                  <a:gd name="connsiteX1" fmla="*/ 115665 w 115665"/>
                  <a:gd name="connsiteY1" fmla="*/ 45417 h 73391"/>
                  <a:gd name="connsiteX2" fmla="*/ 14330 w 115665"/>
                  <a:gd name="connsiteY2" fmla="*/ 0 h 73391"/>
                  <a:gd name="connsiteX3" fmla="*/ 6580 w 115665"/>
                  <a:gd name="connsiteY3" fmla="*/ 57341 h 73391"/>
                  <a:gd name="connsiteX4" fmla="*/ 40261 w 115665"/>
                  <a:gd name="connsiteY4" fmla="*/ 70115 h 73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665" h="73391">
                    <a:moveTo>
                      <a:pt x="91820" y="63016"/>
                    </a:moveTo>
                    <a:cubicBezTo>
                      <a:pt x="98379" y="74374"/>
                      <a:pt x="113874" y="65289"/>
                      <a:pt x="115665" y="45417"/>
                    </a:cubicBezTo>
                    <a:moveTo>
                      <a:pt x="14330" y="0"/>
                    </a:moveTo>
                    <a:cubicBezTo>
                      <a:pt x="4102" y="10668"/>
                      <a:pt x="-7632" y="34618"/>
                      <a:pt x="6580" y="57341"/>
                    </a:cubicBezTo>
                    <a:cubicBezTo>
                      <a:pt x="14930" y="70680"/>
                      <a:pt x="37877" y="78063"/>
                      <a:pt x="40261" y="70115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F625F02-DC5A-899C-0EF6-A0BA3E3E58CB}"/>
                  </a:ext>
                </a:extLst>
              </p:cNvPr>
              <p:cNvSpPr/>
              <p:nvPr/>
            </p:nvSpPr>
            <p:spPr>
              <a:xfrm>
                <a:off x="7532788" y="672837"/>
                <a:ext cx="653666" cy="282451"/>
              </a:xfrm>
              <a:custGeom>
                <a:avLst/>
                <a:gdLst>
                  <a:gd name="connsiteX0" fmla="*/ 207433 w 653666"/>
                  <a:gd name="connsiteY0" fmla="*/ 55922 h 282451"/>
                  <a:gd name="connsiteX1" fmla="*/ 191340 w 653666"/>
                  <a:gd name="connsiteY1" fmla="*/ 94241 h 282451"/>
                  <a:gd name="connsiteX2" fmla="*/ 227702 w 653666"/>
                  <a:gd name="connsiteY2" fmla="*/ 105314 h 282451"/>
                  <a:gd name="connsiteX3" fmla="*/ 487590 w 653666"/>
                  <a:gd name="connsiteY3" fmla="*/ 71817 h 282451"/>
                  <a:gd name="connsiteX4" fmla="*/ 559120 w 653666"/>
                  <a:gd name="connsiteY4" fmla="*/ 17314 h 282451"/>
                  <a:gd name="connsiteX5" fmla="*/ 555540 w 653666"/>
                  <a:gd name="connsiteY5" fmla="*/ 35482 h 282451"/>
                  <a:gd name="connsiteX6" fmla="*/ 621108 w 653666"/>
                  <a:gd name="connsiteY6" fmla="*/ 22993 h 282451"/>
                  <a:gd name="connsiteX7" fmla="*/ 571042 w 653666"/>
                  <a:gd name="connsiteY7" fmla="*/ 43429 h 282451"/>
                  <a:gd name="connsiteX8" fmla="*/ 573424 w 653666"/>
                  <a:gd name="connsiteY8" fmla="*/ 139945 h 282451"/>
                  <a:gd name="connsiteX9" fmla="*/ 650918 w 653666"/>
                  <a:gd name="connsiteY9" fmla="*/ 161521 h 282451"/>
                  <a:gd name="connsiteX10" fmla="*/ 553158 w 653666"/>
                  <a:gd name="connsiteY10" fmla="*/ 242140 h 282451"/>
                  <a:gd name="connsiteX11" fmla="*/ 94180 w 653666"/>
                  <a:gd name="connsiteY11" fmla="*/ 0 h 282451"/>
                  <a:gd name="connsiteX12" fmla="*/ 87923 w 653666"/>
                  <a:gd name="connsiteY12" fmla="*/ 34346 h 282451"/>
                  <a:gd name="connsiteX13" fmla="*/ 0 w 653666"/>
                  <a:gd name="connsiteY13" fmla="*/ 282451 h 282451"/>
                  <a:gd name="connsiteX14" fmla="*/ 61395 w 653666"/>
                  <a:gd name="connsiteY14" fmla="*/ 271662 h 28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3666" h="282451">
                    <a:moveTo>
                      <a:pt x="207433" y="55922"/>
                    </a:moveTo>
                    <a:cubicBezTo>
                      <a:pt x="198194" y="57341"/>
                      <a:pt x="184607" y="76204"/>
                      <a:pt x="191340" y="94241"/>
                    </a:cubicBezTo>
                    <a:cubicBezTo>
                      <a:pt x="196111" y="107014"/>
                      <a:pt x="223531" y="114682"/>
                      <a:pt x="227702" y="105314"/>
                    </a:cubicBezTo>
                    <a:moveTo>
                      <a:pt x="487590" y="71817"/>
                    </a:moveTo>
                    <a:cubicBezTo>
                      <a:pt x="517393" y="75227"/>
                      <a:pt x="556736" y="55924"/>
                      <a:pt x="559120" y="17314"/>
                    </a:cubicBezTo>
                    <a:moveTo>
                      <a:pt x="555540" y="35482"/>
                    </a:moveTo>
                    <a:cubicBezTo>
                      <a:pt x="572233" y="45702"/>
                      <a:pt x="606807" y="49110"/>
                      <a:pt x="621108" y="22993"/>
                    </a:cubicBezTo>
                    <a:moveTo>
                      <a:pt x="571042" y="43429"/>
                    </a:moveTo>
                    <a:cubicBezTo>
                      <a:pt x="555542" y="77494"/>
                      <a:pt x="541501" y="113687"/>
                      <a:pt x="573424" y="139945"/>
                    </a:cubicBezTo>
                    <a:cubicBezTo>
                      <a:pt x="599652" y="161521"/>
                      <a:pt x="619132" y="129357"/>
                      <a:pt x="650918" y="161521"/>
                    </a:cubicBezTo>
                    <a:cubicBezTo>
                      <a:pt x="660453" y="171169"/>
                      <a:pt x="649127" y="189337"/>
                      <a:pt x="553158" y="242140"/>
                    </a:cubicBezTo>
                    <a:moveTo>
                      <a:pt x="94180" y="0"/>
                    </a:moveTo>
                    <a:cubicBezTo>
                      <a:pt x="100441" y="12774"/>
                      <a:pt x="99843" y="37756"/>
                      <a:pt x="87923" y="34346"/>
                    </a:cubicBezTo>
                    <a:moveTo>
                      <a:pt x="0" y="282451"/>
                    </a:moveTo>
                    <a:cubicBezTo>
                      <a:pt x="20266" y="252931"/>
                      <a:pt x="44196" y="276786"/>
                      <a:pt x="61395" y="271662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86D2BE0-E1A1-AAD1-8C3F-58821CFCE2A6}"/>
                </a:ext>
              </a:extLst>
            </p:cNvPr>
            <p:cNvSpPr/>
            <p:nvPr/>
          </p:nvSpPr>
          <p:spPr>
            <a:xfrm>
              <a:off x="7690275" y="280525"/>
              <a:ext cx="38190" cy="20853"/>
            </a:xfrm>
            <a:custGeom>
              <a:avLst/>
              <a:gdLst>
                <a:gd name="connsiteX0" fmla="*/ 773 w 38190"/>
                <a:gd name="connsiteY0" fmla="*/ 0 h 20853"/>
                <a:gd name="connsiteX1" fmla="*/ 15674 w 38190"/>
                <a:gd name="connsiteY1" fmla="*/ 20726 h 20853"/>
                <a:gd name="connsiteX2" fmla="*/ 37729 w 38190"/>
                <a:gd name="connsiteY2" fmla="*/ 4829 h 2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90" h="20853">
                  <a:moveTo>
                    <a:pt x="773" y="0"/>
                  </a:moveTo>
                  <a:cubicBezTo>
                    <a:pt x="-2807" y="8233"/>
                    <a:pt x="6712" y="19751"/>
                    <a:pt x="15674" y="20726"/>
                  </a:cubicBezTo>
                  <a:cubicBezTo>
                    <a:pt x="26104" y="21861"/>
                    <a:pt x="41006" y="15332"/>
                    <a:pt x="37729" y="4829"/>
                  </a:cubicBezTo>
                </a:path>
              </a:pathLst>
            </a:custGeom>
            <a:solidFill>
              <a:srgbClr val="FFFFFF"/>
            </a:solidFill>
            <a:ln w="232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37" name="Image 8" descr="https://pitch-assets-ccb95893-de3f-4266-973c-20049231b248.s3.eu-west-1.amazonaws.com/db79dfc0-a819-4b32-8133-dd535d37f5e3?pitch-bytes=15819&amp;pitch-content-type=image%2Fsvg%2Bxml">
              <a:extLst>
                <a:ext uri="{FF2B5EF4-FFF2-40B4-BE49-F238E27FC236}">
                  <a16:creationId xmlns:a16="http://schemas.microsoft.com/office/drawing/2014/main" id="{16505F56-9A45-B3F0-7EE6-106683719DE1}"/>
                </a:ext>
              </a:extLst>
            </p:cNvPr>
            <p:cNvGrpSpPr/>
            <p:nvPr/>
          </p:nvGrpSpPr>
          <p:grpSpPr>
            <a:xfrm>
              <a:off x="7476825" y="279946"/>
              <a:ext cx="1162276" cy="670796"/>
              <a:chOff x="7476825" y="279946"/>
              <a:chExt cx="1162276" cy="670796"/>
            </a:xfrm>
            <a:noFill/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69E38FD-25E9-A268-F719-FA39BBA87D90}"/>
                  </a:ext>
                </a:extLst>
              </p:cNvPr>
              <p:cNvSpPr/>
              <p:nvPr/>
            </p:nvSpPr>
            <p:spPr>
              <a:xfrm>
                <a:off x="7476825" y="279946"/>
                <a:ext cx="529543" cy="670796"/>
              </a:xfrm>
              <a:custGeom>
                <a:avLst/>
                <a:gdLst>
                  <a:gd name="connsiteX0" fmla="*/ 203789 w 529543"/>
                  <a:gd name="connsiteY0" fmla="*/ 1432 h 670796"/>
                  <a:gd name="connsiteX1" fmla="*/ 296776 w 529543"/>
                  <a:gd name="connsiteY1" fmla="*/ 863 h 670796"/>
                  <a:gd name="connsiteX2" fmla="*/ 1123 w 529543"/>
                  <a:gd name="connsiteY2" fmla="*/ 213202 h 670796"/>
                  <a:gd name="connsiteX3" fmla="*/ 8876 w 529543"/>
                  <a:gd name="connsiteY3" fmla="*/ 241587 h 670796"/>
                  <a:gd name="connsiteX4" fmla="*/ 443411 w 529543"/>
                  <a:gd name="connsiteY4" fmla="*/ 670797 h 670796"/>
                  <a:gd name="connsiteX5" fmla="*/ 478877 w 529543"/>
                  <a:gd name="connsiteY5" fmla="*/ 662568 h 670796"/>
                  <a:gd name="connsiteX6" fmla="*/ 529544 w 529543"/>
                  <a:gd name="connsiteY6" fmla="*/ 655754 h 670796"/>
                  <a:gd name="connsiteX7" fmla="*/ 307504 w 529543"/>
                  <a:gd name="connsiteY7" fmla="*/ 116116 h 670796"/>
                  <a:gd name="connsiteX8" fmla="*/ 349233 w 529543"/>
                  <a:gd name="connsiteY8" fmla="*/ 295240 h 670796"/>
                  <a:gd name="connsiteX9" fmla="*/ 289506 w 529543"/>
                  <a:gd name="connsiteY9" fmla="*/ 165513 h 670796"/>
                  <a:gd name="connsiteX10" fmla="*/ 328378 w 529543"/>
                  <a:gd name="connsiteY10" fmla="*/ 306158 h 670796"/>
                  <a:gd name="connsiteX11" fmla="*/ 275731 w 529543"/>
                  <a:gd name="connsiteY11" fmla="*/ 219468 h 670796"/>
                  <a:gd name="connsiteX12" fmla="*/ 309463 w 529543"/>
                  <a:gd name="connsiteY12" fmla="*/ 319077 h 670796"/>
                  <a:gd name="connsiteX13" fmla="*/ 267090 w 529543"/>
                  <a:gd name="connsiteY13" fmla="*/ 276335 h 670796"/>
                  <a:gd name="connsiteX14" fmla="*/ 292310 w 529543"/>
                  <a:gd name="connsiteY14" fmla="*/ 334322 h 670796"/>
                  <a:gd name="connsiteX15" fmla="*/ 264021 w 529543"/>
                  <a:gd name="connsiteY15" fmla="*/ 330143 h 670796"/>
                  <a:gd name="connsiteX16" fmla="*/ 275894 w 529543"/>
                  <a:gd name="connsiteY16" fmla="*/ 350606 h 67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9543" h="670796">
                    <a:moveTo>
                      <a:pt x="203789" y="1432"/>
                    </a:moveTo>
                    <a:cubicBezTo>
                      <a:pt x="209153" y="-5666"/>
                      <a:pt x="271743" y="16760"/>
                      <a:pt x="296776" y="863"/>
                    </a:cubicBezTo>
                    <a:moveTo>
                      <a:pt x="1123" y="213202"/>
                    </a:moveTo>
                    <a:cubicBezTo>
                      <a:pt x="-1259" y="218307"/>
                      <a:pt x="-367" y="233354"/>
                      <a:pt x="8876" y="241587"/>
                    </a:cubicBezTo>
                    <a:moveTo>
                      <a:pt x="443411" y="670797"/>
                    </a:moveTo>
                    <a:cubicBezTo>
                      <a:pt x="448182" y="665124"/>
                      <a:pt x="465831" y="659390"/>
                      <a:pt x="478877" y="662568"/>
                    </a:cubicBezTo>
                    <a:cubicBezTo>
                      <a:pt x="491693" y="665687"/>
                      <a:pt x="514642" y="661433"/>
                      <a:pt x="529544" y="655754"/>
                    </a:cubicBezTo>
                    <a:moveTo>
                      <a:pt x="307504" y="116116"/>
                    </a:moveTo>
                    <a:cubicBezTo>
                      <a:pt x="301546" y="171755"/>
                      <a:pt x="314958" y="257202"/>
                      <a:pt x="349233" y="295240"/>
                    </a:cubicBezTo>
                    <a:moveTo>
                      <a:pt x="289506" y="165513"/>
                    </a:moveTo>
                    <a:cubicBezTo>
                      <a:pt x="290487" y="215021"/>
                      <a:pt x="303216" y="273801"/>
                      <a:pt x="328378" y="306158"/>
                    </a:cubicBezTo>
                    <a:moveTo>
                      <a:pt x="275731" y="219468"/>
                    </a:moveTo>
                    <a:cubicBezTo>
                      <a:pt x="280683" y="256933"/>
                      <a:pt x="291838" y="294608"/>
                      <a:pt x="309463" y="319077"/>
                    </a:cubicBezTo>
                    <a:moveTo>
                      <a:pt x="267090" y="276335"/>
                    </a:moveTo>
                    <a:cubicBezTo>
                      <a:pt x="273044" y="298569"/>
                      <a:pt x="281426" y="318976"/>
                      <a:pt x="292310" y="334322"/>
                    </a:cubicBezTo>
                    <a:moveTo>
                      <a:pt x="264021" y="330143"/>
                    </a:moveTo>
                    <a:cubicBezTo>
                      <a:pt x="267370" y="337300"/>
                      <a:pt x="271344" y="344146"/>
                      <a:pt x="275894" y="350606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8389293-09C1-650B-BD3F-49CAEAB3AE41}"/>
                  </a:ext>
                </a:extLst>
              </p:cNvPr>
              <p:cNvSpPr/>
              <p:nvPr/>
            </p:nvSpPr>
            <p:spPr>
              <a:xfrm>
                <a:off x="7576600" y="430693"/>
                <a:ext cx="234257" cy="258127"/>
              </a:xfrm>
              <a:custGeom>
                <a:avLst/>
                <a:gdLst>
                  <a:gd name="connsiteX0" fmla="*/ 206538 w 234257"/>
                  <a:gd name="connsiteY0" fmla="*/ 0 h 258127"/>
                  <a:gd name="connsiteX1" fmla="*/ 183290 w 234257"/>
                  <a:gd name="connsiteY1" fmla="*/ 39175 h 258127"/>
                  <a:gd name="connsiteX2" fmla="*/ 207729 w 234257"/>
                  <a:gd name="connsiteY2" fmla="*/ 24417 h 258127"/>
                  <a:gd name="connsiteX3" fmla="*/ 177034 w 234257"/>
                  <a:gd name="connsiteY3" fmla="*/ 65576 h 258127"/>
                  <a:gd name="connsiteX4" fmla="*/ 211309 w 234257"/>
                  <a:gd name="connsiteY4" fmla="*/ 48827 h 258127"/>
                  <a:gd name="connsiteX5" fmla="*/ 171371 w 234257"/>
                  <a:gd name="connsiteY5" fmla="*/ 97650 h 258127"/>
                  <a:gd name="connsiteX6" fmla="*/ 216075 w 234257"/>
                  <a:gd name="connsiteY6" fmla="*/ 73238 h 258127"/>
                  <a:gd name="connsiteX7" fmla="*/ 167375 w 234257"/>
                  <a:gd name="connsiteY7" fmla="*/ 126085 h 258127"/>
                  <a:gd name="connsiteX8" fmla="*/ 223529 w 234257"/>
                  <a:gd name="connsiteY8" fmla="*/ 97650 h 258127"/>
                  <a:gd name="connsiteX9" fmla="*/ 165116 w 234257"/>
                  <a:gd name="connsiteY9" fmla="*/ 155563 h 258127"/>
                  <a:gd name="connsiteX10" fmla="*/ 234258 w 234257"/>
                  <a:gd name="connsiteY10" fmla="*/ 122067 h 258127"/>
                  <a:gd name="connsiteX11" fmla="*/ 164218 w 234257"/>
                  <a:gd name="connsiteY11" fmla="*/ 185653 h 258127"/>
                  <a:gd name="connsiteX12" fmla="*/ 15499 w 234257"/>
                  <a:gd name="connsiteY12" fmla="*/ 230507 h 258127"/>
                  <a:gd name="connsiteX13" fmla="*/ 0 w 234257"/>
                  <a:gd name="connsiteY13" fmla="*/ 257473 h 25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4257" h="258127">
                    <a:moveTo>
                      <a:pt x="206538" y="0"/>
                    </a:moveTo>
                    <a:cubicBezTo>
                      <a:pt x="204753" y="17601"/>
                      <a:pt x="193427" y="31224"/>
                      <a:pt x="183290" y="39175"/>
                    </a:cubicBezTo>
                    <a:moveTo>
                      <a:pt x="207729" y="24417"/>
                    </a:moveTo>
                    <a:cubicBezTo>
                      <a:pt x="205945" y="42013"/>
                      <a:pt x="193425" y="57912"/>
                      <a:pt x="177034" y="65576"/>
                    </a:cubicBezTo>
                    <a:moveTo>
                      <a:pt x="211309" y="48827"/>
                    </a:moveTo>
                    <a:cubicBezTo>
                      <a:pt x="209520" y="66426"/>
                      <a:pt x="191637" y="88002"/>
                      <a:pt x="171371" y="97650"/>
                    </a:cubicBezTo>
                    <a:moveTo>
                      <a:pt x="216075" y="73238"/>
                    </a:moveTo>
                    <a:cubicBezTo>
                      <a:pt x="214291" y="90841"/>
                      <a:pt x="191043" y="117521"/>
                      <a:pt x="167375" y="126085"/>
                    </a:cubicBezTo>
                    <a:moveTo>
                      <a:pt x="223529" y="97650"/>
                    </a:moveTo>
                    <a:cubicBezTo>
                      <a:pt x="216675" y="121498"/>
                      <a:pt x="189254" y="149318"/>
                      <a:pt x="165116" y="155563"/>
                    </a:cubicBezTo>
                    <a:moveTo>
                      <a:pt x="234258" y="122067"/>
                    </a:moveTo>
                    <a:cubicBezTo>
                      <a:pt x="232469" y="139664"/>
                      <a:pt x="195810" y="175433"/>
                      <a:pt x="164218" y="185653"/>
                    </a:cubicBezTo>
                    <a:moveTo>
                      <a:pt x="15499" y="230507"/>
                    </a:moveTo>
                    <a:cubicBezTo>
                      <a:pt x="19373" y="246684"/>
                      <a:pt x="6555" y="261448"/>
                      <a:pt x="0" y="257473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480C7788-CCAE-1CAE-391D-19C6E66F120F}"/>
                  </a:ext>
                </a:extLst>
              </p:cNvPr>
              <p:cNvSpPr/>
              <p:nvPr/>
            </p:nvSpPr>
            <p:spPr>
              <a:xfrm>
                <a:off x="7507539" y="490309"/>
                <a:ext cx="152810" cy="227096"/>
              </a:xfrm>
              <a:custGeom>
                <a:avLst/>
                <a:gdLst>
                  <a:gd name="connsiteX0" fmla="*/ 152810 w 152810"/>
                  <a:gd name="connsiteY0" fmla="*/ 227097 h 227096"/>
                  <a:gd name="connsiteX1" fmla="*/ 19292 w 152810"/>
                  <a:gd name="connsiteY1" fmla="*/ 145339 h 227096"/>
                  <a:gd name="connsiteX2" fmla="*/ 28829 w 152810"/>
                  <a:gd name="connsiteY2" fmla="*/ 118088 h 227096"/>
                  <a:gd name="connsiteX3" fmla="*/ 10348 w 152810"/>
                  <a:gd name="connsiteY3" fmla="*/ 50527 h 227096"/>
                  <a:gd name="connsiteX4" fmla="*/ 3193 w 152810"/>
                  <a:gd name="connsiteY4" fmla="*/ 0 h 227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810" h="227096">
                    <a:moveTo>
                      <a:pt x="152810" y="227097"/>
                    </a:moveTo>
                    <a:cubicBezTo>
                      <a:pt x="90817" y="214604"/>
                      <a:pt x="44724" y="193793"/>
                      <a:pt x="19292" y="145339"/>
                    </a:cubicBezTo>
                    <a:cubicBezTo>
                      <a:pt x="12732" y="132850"/>
                      <a:pt x="30020" y="129442"/>
                      <a:pt x="28829" y="118088"/>
                    </a:cubicBezTo>
                    <a:moveTo>
                      <a:pt x="10348" y="50527"/>
                    </a:moveTo>
                    <a:cubicBezTo>
                      <a:pt x="-381" y="32361"/>
                      <a:pt x="-2769" y="12489"/>
                      <a:pt x="3193" y="0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C1F5C3A-FB55-1E99-9A95-2558475FB804}"/>
                  </a:ext>
                </a:extLst>
              </p:cNvPr>
              <p:cNvSpPr/>
              <p:nvPr/>
            </p:nvSpPr>
            <p:spPr>
              <a:xfrm>
                <a:off x="7532195" y="641893"/>
                <a:ext cx="498912" cy="281597"/>
              </a:xfrm>
              <a:custGeom>
                <a:avLst/>
                <a:gdLst>
                  <a:gd name="connsiteX0" fmla="*/ 28612 w 498912"/>
                  <a:gd name="connsiteY0" fmla="*/ 0 h 281597"/>
                  <a:gd name="connsiteX1" fmla="*/ 11324 w 498912"/>
                  <a:gd name="connsiteY1" fmla="*/ 18453 h 281597"/>
                  <a:gd name="connsiteX2" fmla="*/ 131730 w 498912"/>
                  <a:gd name="connsiteY2" fmla="*/ 73238 h 281597"/>
                  <a:gd name="connsiteX3" fmla="*/ 168724 w 498912"/>
                  <a:gd name="connsiteY3" fmla="*/ 132186 h 281597"/>
                  <a:gd name="connsiteX4" fmla="*/ 191931 w 498912"/>
                  <a:gd name="connsiteY4" fmla="*/ 125186 h 281597"/>
                  <a:gd name="connsiteX5" fmla="*/ 184568 w 498912"/>
                  <a:gd name="connsiteY5" fmla="*/ 135658 h 281597"/>
                  <a:gd name="connsiteX6" fmla="*/ 216376 w 498912"/>
                  <a:gd name="connsiteY6" fmla="*/ 158967 h 281597"/>
                  <a:gd name="connsiteX7" fmla="*/ 185976 w 498912"/>
                  <a:gd name="connsiteY7" fmla="*/ 153857 h 281597"/>
                  <a:gd name="connsiteX8" fmla="*/ 132477 w 498912"/>
                  <a:gd name="connsiteY8" fmla="*/ 252077 h 281597"/>
                  <a:gd name="connsiteX9" fmla="*/ 50666 w 498912"/>
                  <a:gd name="connsiteY9" fmla="*/ 280462 h 281597"/>
                  <a:gd name="connsiteX10" fmla="*/ 0 w 498912"/>
                  <a:gd name="connsiteY10" fmla="*/ 281597 h 281597"/>
                  <a:gd name="connsiteX11" fmla="*/ 334394 w 498912"/>
                  <a:gd name="connsiteY11" fmla="*/ 74372 h 281597"/>
                  <a:gd name="connsiteX12" fmla="*/ 322474 w 498912"/>
                  <a:gd name="connsiteY12" fmla="*/ 130014 h 281597"/>
                  <a:gd name="connsiteX13" fmla="*/ 323419 w 498912"/>
                  <a:gd name="connsiteY13" fmla="*/ 174316 h 281597"/>
                  <a:gd name="connsiteX14" fmla="*/ 471651 w 498912"/>
                  <a:gd name="connsiteY14" fmla="*/ 120357 h 281597"/>
                  <a:gd name="connsiteX15" fmla="*/ 498912 w 498912"/>
                  <a:gd name="connsiteY15" fmla="*/ 80052 h 281597"/>
                  <a:gd name="connsiteX16" fmla="*/ 428311 w 498912"/>
                  <a:gd name="connsiteY16" fmla="*/ 126561 h 281597"/>
                  <a:gd name="connsiteX17" fmla="*/ 434535 w 498912"/>
                  <a:gd name="connsiteY17" fmla="*/ 56206 h 281597"/>
                  <a:gd name="connsiteX18" fmla="*/ 355515 w 498912"/>
                  <a:gd name="connsiteY18" fmla="*/ 151378 h 281597"/>
                  <a:gd name="connsiteX19" fmla="*/ 370160 w 498912"/>
                  <a:gd name="connsiteY19" fmla="*/ 93675 h 281597"/>
                  <a:gd name="connsiteX20" fmla="*/ 170474 w 498912"/>
                  <a:gd name="connsiteY20" fmla="*/ 187922 h 281597"/>
                  <a:gd name="connsiteX21" fmla="*/ 194320 w 498912"/>
                  <a:gd name="connsiteY21" fmla="*/ 198996 h 281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8912" h="281597">
                    <a:moveTo>
                      <a:pt x="28612" y="0"/>
                    </a:moveTo>
                    <a:cubicBezTo>
                      <a:pt x="28612" y="10222"/>
                      <a:pt x="15796" y="23276"/>
                      <a:pt x="11324" y="18453"/>
                    </a:cubicBezTo>
                    <a:moveTo>
                      <a:pt x="131730" y="73238"/>
                    </a:moveTo>
                    <a:cubicBezTo>
                      <a:pt x="124585" y="89767"/>
                      <a:pt x="138402" y="121332"/>
                      <a:pt x="168724" y="132186"/>
                    </a:cubicBezTo>
                    <a:moveTo>
                      <a:pt x="191931" y="125186"/>
                    </a:moveTo>
                    <a:cubicBezTo>
                      <a:pt x="188354" y="127734"/>
                      <a:pt x="185756" y="131429"/>
                      <a:pt x="184568" y="135658"/>
                    </a:cubicBezTo>
                    <a:moveTo>
                      <a:pt x="216376" y="158967"/>
                    </a:moveTo>
                    <a:cubicBezTo>
                      <a:pt x="211008" y="167484"/>
                      <a:pt x="190149" y="161240"/>
                      <a:pt x="185976" y="153857"/>
                    </a:cubicBezTo>
                    <a:moveTo>
                      <a:pt x="132477" y="252077"/>
                    </a:moveTo>
                    <a:cubicBezTo>
                      <a:pt x="107202" y="275744"/>
                      <a:pt x="81455" y="277081"/>
                      <a:pt x="50666" y="280462"/>
                    </a:cubicBezTo>
                    <a:cubicBezTo>
                      <a:pt x="19668" y="283872"/>
                      <a:pt x="11027" y="270527"/>
                      <a:pt x="0" y="281597"/>
                    </a:cubicBezTo>
                    <a:moveTo>
                      <a:pt x="334394" y="74372"/>
                    </a:moveTo>
                    <a:cubicBezTo>
                      <a:pt x="337973" y="90271"/>
                      <a:pt x="336778" y="106168"/>
                      <a:pt x="322474" y="130014"/>
                    </a:cubicBezTo>
                    <a:cubicBezTo>
                      <a:pt x="314578" y="143171"/>
                      <a:pt x="322058" y="157362"/>
                      <a:pt x="323419" y="174316"/>
                    </a:cubicBezTo>
                    <a:moveTo>
                      <a:pt x="471651" y="120357"/>
                    </a:moveTo>
                    <a:cubicBezTo>
                      <a:pt x="485315" y="110085"/>
                      <a:pt x="494331" y="93140"/>
                      <a:pt x="498912" y="80052"/>
                    </a:cubicBezTo>
                    <a:moveTo>
                      <a:pt x="428311" y="126561"/>
                    </a:moveTo>
                    <a:cubicBezTo>
                      <a:pt x="443857" y="106302"/>
                      <a:pt x="446283" y="78881"/>
                      <a:pt x="434535" y="56206"/>
                    </a:cubicBezTo>
                    <a:moveTo>
                      <a:pt x="355515" y="151378"/>
                    </a:moveTo>
                    <a:cubicBezTo>
                      <a:pt x="364679" y="137901"/>
                      <a:pt x="370160" y="118706"/>
                      <a:pt x="370160" y="93675"/>
                    </a:cubicBezTo>
                    <a:moveTo>
                      <a:pt x="170474" y="187922"/>
                    </a:moveTo>
                    <a:cubicBezTo>
                      <a:pt x="172859" y="199559"/>
                      <a:pt x="191338" y="204669"/>
                      <a:pt x="194320" y="198996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438C06A2-C98B-2113-9654-C2676B88358A}"/>
                  </a:ext>
                </a:extLst>
              </p:cNvPr>
              <p:cNvSpPr/>
              <p:nvPr/>
            </p:nvSpPr>
            <p:spPr>
              <a:xfrm>
                <a:off x="7683096" y="692989"/>
                <a:ext cx="476764" cy="194336"/>
              </a:xfrm>
              <a:custGeom>
                <a:avLst/>
                <a:gdLst>
                  <a:gd name="connsiteX0" fmla="*/ 167399 w 476764"/>
                  <a:gd name="connsiteY0" fmla="*/ 0 h 194336"/>
                  <a:gd name="connsiteX1" fmla="*/ 146536 w 476764"/>
                  <a:gd name="connsiteY1" fmla="*/ 13058 h 194336"/>
                  <a:gd name="connsiteX2" fmla="*/ 126270 w 476764"/>
                  <a:gd name="connsiteY2" fmla="*/ 26686 h 194336"/>
                  <a:gd name="connsiteX3" fmla="*/ 94678 w 476764"/>
                  <a:gd name="connsiteY3" fmla="*/ 34065 h 194336"/>
                  <a:gd name="connsiteX4" fmla="*/ 26128 w 476764"/>
                  <a:gd name="connsiteY4" fmla="*/ 190193 h 194336"/>
                  <a:gd name="connsiteX5" fmla="*/ 1390 w 476764"/>
                  <a:gd name="connsiteY5" fmla="*/ 172596 h 194336"/>
                  <a:gd name="connsiteX6" fmla="*/ 383775 w 476764"/>
                  <a:gd name="connsiteY6" fmla="*/ 64157 h 194336"/>
                  <a:gd name="connsiteX7" fmla="*/ 320749 w 476764"/>
                  <a:gd name="connsiteY7" fmla="*/ 69263 h 194336"/>
                  <a:gd name="connsiteX8" fmla="*/ 390930 w 476764"/>
                  <a:gd name="connsiteY8" fmla="*/ 117523 h 194336"/>
                  <a:gd name="connsiteX9" fmla="*/ 350405 w 476764"/>
                  <a:gd name="connsiteY9" fmla="*/ 125217 h 194336"/>
                  <a:gd name="connsiteX10" fmla="*/ 436527 w 476764"/>
                  <a:gd name="connsiteY10" fmla="*/ 165177 h 194336"/>
                  <a:gd name="connsiteX11" fmla="*/ 476764 w 476764"/>
                  <a:gd name="connsiteY11" fmla="*/ 128314 h 194336"/>
                  <a:gd name="connsiteX12" fmla="*/ 404620 w 476764"/>
                  <a:gd name="connsiteY12" fmla="*/ 152096 h 194336"/>
                  <a:gd name="connsiteX13" fmla="*/ 436824 w 476764"/>
                  <a:gd name="connsiteY13" fmla="*/ 127177 h 194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6764" h="194336">
                    <a:moveTo>
                      <a:pt x="167399" y="0"/>
                    </a:moveTo>
                    <a:cubicBezTo>
                      <a:pt x="167399" y="11354"/>
                      <a:pt x="155479" y="19872"/>
                      <a:pt x="146536" y="13058"/>
                    </a:cubicBezTo>
                    <a:cubicBezTo>
                      <a:pt x="147727" y="29522"/>
                      <a:pt x="135213" y="34634"/>
                      <a:pt x="126270" y="26686"/>
                    </a:cubicBezTo>
                    <a:cubicBezTo>
                      <a:pt x="128059" y="49962"/>
                      <a:pt x="107793" y="52233"/>
                      <a:pt x="94678" y="34065"/>
                    </a:cubicBezTo>
                    <a:cubicBezTo>
                      <a:pt x="79776" y="103895"/>
                      <a:pt x="29707" y="156128"/>
                      <a:pt x="26128" y="190193"/>
                    </a:cubicBezTo>
                    <a:cubicBezTo>
                      <a:pt x="24937" y="198141"/>
                      <a:pt x="-6954" y="195872"/>
                      <a:pt x="1390" y="172596"/>
                    </a:cubicBezTo>
                    <a:moveTo>
                      <a:pt x="383775" y="64157"/>
                    </a:moveTo>
                    <a:cubicBezTo>
                      <a:pt x="365892" y="62029"/>
                      <a:pt x="334441" y="56796"/>
                      <a:pt x="320749" y="69263"/>
                    </a:cubicBezTo>
                    <a:moveTo>
                      <a:pt x="390930" y="117523"/>
                    </a:moveTo>
                    <a:cubicBezTo>
                      <a:pt x="374403" y="123767"/>
                      <a:pt x="361048" y="125962"/>
                      <a:pt x="350405" y="125217"/>
                    </a:cubicBezTo>
                    <a:moveTo>
                      <a:pt x="436527" y="165177"/>
                    </a:moveTo>
                    <a:cubicBezTo>
                      <a:pt x="452999" y="164563"/>
                      <a:pt x="469989" y="154131"/>
                      <a:pt x="476764" y="128314"/>
                    </a:cubicBezTo>
                    <a:moveTo>
                      <a:pt x="404620" y="152096"/>
                    </a:moveTo>
                    <a:cubicBezTo>
                      <a:pt x="418442" y="148814"/>
                      <a:pt x="430178" y="139732"/>
                      <a:pt x="436824" y="127177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8346CF3-0F38-496F-3E97-2C2D12D3D2F3}"/>
                  </a:ext>
                </a:extLst>
              </p:cNvPr>
              <p:cNvSpPr/>
              <p:nvPr/>
            </p:nvSpPr>
            <p:spPr>
              <a:xfrm>
                <a:off x="7984613" y="682772"/>
                <a:ext cx="297267" cy="244693"/>
              </a:xfrm>
              <a:custGeom>
                <a:avLst/>
                <a:gdLst>
                  <a:gd name="connsiteX0" fmla="*/ 184185 w 297267"/>
                  <a:gd name="connsiteY0" fmla="*/ 181108 h 244693"/>
                  <a:gd name="connsiteX1" fmla="*/ 135010 w 297267"/>
                  <a:gd name="connsiteY1" fmla="*/ 175392 h 244693"/>
                  <a:gd name="connsiteX2" fmla="*/ 125178 w 297267"/>
                  <a:gd name="connsiteY2" fmla="*/ 219148 h 244693"/>
                  <a:gd name="connsiteX3" fmla="*/ 110273 w 297267"/>
                  <a:gd name="connsiteY3" fmla="*/ 200411 h 244693"/>
                  <a:gd name="connsiteX4" fmla="*/ 0 w 297267"/>
                  <a:gd name="connsiteY4" fmla="*/ 244693 h 244693"/>
                  <a:gd name="connsiteX5" fmla="*/ 43511 w 297267"/>
                  <a:gd name="connsiteY5" fmla="*/ 221987 h 244693"/>
                  <a:gd name="connsiteX6" fmla="*/ 85539 w 297267"/>
                  <a:gd name="connsiteY6" fmla="*/ 216308 h 244693"/>
                  <a:gd name="connsiteX7" fmla="*/ 101333 w 297267"/>
                  <a:gd name="connsiteY7" fmla="*/ 232204 h 244693"/>
                  <a:gd name="connsiteX8" fmla="*/ 162134 w 297267"/>
                  <a:gd name="connsiteY8" fmla="*/ 3973 h 244693"/>
                  <a:gd name="connsiteX9" fmla="*/ 213394 w 297267"/>
                  <a:gd name="connsiteY9" fmla="*/ 19870 h 244693"/>
                  <a:gd name="connsiteX10" fmla="*/ 227795 w 297267"/>
                  <a:gd name="connsiteY10" fmla="*/ 33498 h 244693"/>
                  <a:gd name="connsiteX11" fmla="*/ 293864 w 297267"/>
                  <a:gd name="connsiteY11" fmla="*/ 0 h 244693"/>
                  <a:gd name="connsiteX12" fmla="*/ 253930 w 297267"/>
                  <a:gd name="connsiteY12" fmla="*/ 41444 h 244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97267" h="244693">
                    <a:moveTo>
                      <a:pt x="184185" y="181108"/>
                    </a:moveTo>
                    <a:cubicBezTo>
                      <a:pt x="173808" y="177983"/>
                      <a:pt x="151900" y="173862"/>
                      <a:pt x="135010" y="175392"/>
                    </a:cubicBezTo>
                    <a:moveTo>
                      <a:pt x="125178" y="219148"/>
                    </a:moveTo>
                    <a:cubicBezTo>
                      <a:pt x="131734" y="215738"/>
                      <a:pt x="121005" y="200411"/>
                      <a:pt x="110273" y="200411"/>
                    </a:cubicBezTo>
                    <a:moveTo>
                      <a:pt x="0" y="244693"/>
                    </a:moveTo>
                    <a:cubicBezTo>
                      <a:pt x="15178" y="238493"/>
                      <a:pt x="29745" y="230892"/>
                      <a:pt x="43511" y="221987"/>
                    </a:cubicBezTo>
                    <a:moveTo>
                      <a:pt x="85539" y="216308"/>
                    </a:moveTo>
                    <a:cubicBezTo>
                      <a:pt x="93633" y="218880"/>
                      <a:pt x="105506" y="228797"/>
                      <a:pt x="101333" y="232204"/>
                    </a:cubicBezTo>
                    <a:moveTo>
                      <a:pt x="162134" y="3973"/>
                    </a:moveTo>
                    <a:cubicBezTo>
                      <a:pt x="171672" y="19870"/>
                      <a:pt x="189549" y="30090"/>
                      <a:pt x="213394" y="19870"/>
                    </a:cubicBezTo>
                    <a:cubicBezTo>
                      <a:pt x="215072" y="24659"/>
                      <a:pt x="220741" y="29573"/>
                      <a:pt x="227795" y="33498"/>
                    </a:cubicBezTo>
                    <a:moveTo>
                      <a:pt x="293864" y="0"/>
                    </a:moveTo>
                    <a:cubicBezTo>
                      <a:pt x="305790" y="9083"/>
                      <a:pt x="284924" y="42579"/>
                      <a:pt x="253930" y="41444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2EF77F55-5778-AEA0-F260-E435CB9F6C75}"/>
                  </a:ext>
                </a:extLst>
              </p:cNvPr>
              <p:cNvSpPr/>
              <p:nvPr/>
            </p:nvSpPr>
            <p:spPr>
              <a:xfrm>
                <a:off x="8242117" y="631110"/>
                <a:ext cx="242982" cy="263357"/>
              </a:xfrm>
              <a:custGeom>
                <a:avLst/>
                <a:gdLst>
                  <a:gd name="connsiteX0" fmla="*/ 203259 w 242982"/>
                  <a:gd name="connsiteY0" fmla="*/ 256617 h 263357"/>
                  <a:gd name="connsiteX1" fmla="*/ 228894 w 242982"/>
                  <a:gd name="connsiteY1" fmla="*/ 256617 h 263357"/>
                  <a:gd name="connsiteX2" fmla="*/ 240813 w 242982"/>
                  <a:gd name="connsiteY2" fmla="*/ 156691 h 263357"/>
                  <a:gd name="connsiteX3" fmla="*/ 102524 w 242982"/>
                  <a:gd name="connsiteY3" fmla="*/ 74938 h 263357"/>
                  <a:gd name="connsiteX4" fmla="*/ 0 w 242982"/>
                  <a:gd name="connsiteY4" fmla="*/ 0 h 263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82" h="263357">
                    <a:moveTo>
                      <a:pt x="203259" y="256617"/>
                    </a:moveTo>
                    <a:cubicBezTo>
                      <a:pt x="207394" y="266066"/>
                      <a:pt x="222932" y="265131"/>
                      <a:pt x="228894" y="256617"/>
                    </a:cubicBezTo>
                    <a:cubicBezTo>
                      <a:pt x="235701" y="246888"/>
                      <a:pt x="247968" y="216873"/>
                      <a:pt x="240813" y="156691"/>
                    </a:cubicBezTo>
                    <a:cubicBezTo>
                      <a:pt x="233658" y="96510"/>
                      <a:pt x="172863" y="88565"/>
                      <a:pt x="102524" y="74938"/>
                    </a:cubicBezTo>
                    <a:cubicBezTo>
                      <a:pt x="32185" y="61310"/>
                      <a:pt x="14304" y="39738"/>
                      <a:pt x="0" y="0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4528648-ECEB-97F4-1A39-BFF5610E074E}"/>
                  </a:ext>
                </a:extLst>
              </p:cNvPr>
              <p:cNvSpPr/>
              <p:nvPr/>
            </p:nvSpPr>
            <p:spPr>
              <a:xfrm>
                <a:off x="7724726" y="371081"/>
                <a:ext cx="914376" cy="578420"/>
              </a:xfrm>
              <a:custGeom>
                <a:avLst/>
                <a:gdLst>
                  <a:gd name="connsiteX0" fmla="*/ 732576 w 914376"/>
                  <a:gd name="connsiteY0" fmla="*/ 485420 h 578420"/>
                  <a:gd name="connsiteX1" fmla="*/ 757609 w 914376"/>
                  <a:gd name="connsiteY1" fmla="*/ 483146 h 578420"/>
                  <a:gd name="connsiteX2" fmla="*/ 734361 w 914376"/>
                  <a:gd name="connsiteY2" fmla="*/ 453059 h 578420"/>
                  <a:gd name="connsiteX3" fmla="*/ 759991 w 914376"/>
                  <a:gd name="connsiteY3" fmla="*/ 445110 h 578420"/>
                  <a:gd name="connsiteX4" fmla="*/ 729594 w 914376"/>
                  <a:gd name="connsiteY4" fmla="*/ 417290 h 578420"/>
                  <a:gd name="connsiteX5" fmla="*/ 757013 w 914376"/>
                  <a:gd name="connsiteY5" fmla="*/ 409341 h 578420"/>
                  <a:gd name="connsiteX6" fmla="*/ 709922 w 914376"/>
                  <a:gd name="connsiteY6" fmla="*/ 394014 h 578420"/>
                  <a:gd name="connsiteX7" fmla="*/ 724824 w 914376"/>
                  <a:gd name="connsiteY7" fmla="*/ 364487 h 578420"/>
                  <a:gd name="connsiteX8" fmla="*/ 676546 w 914376"/>
                  <a:gd name="connsiteY8" fmla="*/ 390608 h 578420"/>
                  <a:gd name="connsiteX9" fmla="*/ 686676 w 914376"/>
                  <a:gd name="connsiteY9" fmla="*/ 349160 h 578420"/>
                  <a:gd name="connsiteX10" fmla="*/ 622300 w 914376"/>
                  <a:gd name="connsiteY10" fmla="*/ 384359 h 578420"/>
                  <a:gd name="connsiteX11" fmla="*/ 644952 w 914376"/>
                  <a:gd name="connsiteY11" fmla="*/ 340077 h 578420"/>
                  <a:gd name="connsiteX12" fmla="*/ 564484 w 914376"/>
                  <a:gd name="connsiteY12" fmla="*/ 376411 h 578420"/>
                  <a:gd name="connsiteX13" fmla="*/ 591305 w 914376"/>
                  <a:gd name="connsiteY13" fmla="*/ 328153 h 578420"/>
                  <a:gd name="connsiteX14" fmla="*/ 604418 w 914376"/>
                  <a:gd name="connsiteY14" fmla="*/ 544463 h 578420"/>
                  <a:gd name="connsiteX15" fmla="*/ 663431 w 914376"/>
                  <a:gd name="connsiteY15" fmla="*/ 568308 h 578420"/>
                  <a:gd name="connsiteX16" fmla="*/ 597267 w 914376"/>
                  <a:gd name="connsiteY16" fmla="*/ 236180 h 578420"/>
                  <a:gd name="connsiteX17" fmla="*/ 690004 w 914376"/>
                  <a:gd name="connsiteY17" fmla="*/ 304176 h 578420"/>
                  <a:gd name="connsiteX18" fmla="*/ 902873 w 914376"/>
                  <a:gd name="connsiteY18" fmla="*/ 57347 h 578420"/>
                  <a:gd name="connsiteX19" fmla="*/ 914377 w 914376"/>
                  <a:gd name="connsiteY19" fmla="*/ 13628 h 578420"/>
                  <a:gd name="connsiteX20" fmla="*/ 621652 w 914376"/>
                  <a:gd name="connsiteY20" fmla="*/ 578421 h 578420"/>
                  <a:gd name="connsiteX21" fmla="*/ 643165 w 914376"/>
                  <a:gd name="connsiteY21" fmla="*/ 576828 h 578420"/>
                  <a:gd name="connsiteX22" fmla="*/ 891725 w 914376"/>
                  <a:gd name="connsiteY22" fmla="*/ 0 h 578420"/>
                  <a:gd name="connsiteX23" fmla="*/ 870407 w 914376"/>
                  <a:gd name="connsiteY23" fmla="*/ 54254 h 578420"/>
                  <a:gd name="connsiteX24" fmla="*/ 141939 w 914376"/>
                  <a:gd name="connsiteY24" fmla="*/ 186985 h 578420"/>
                  <a:gd name="connsiteX25" fmla="*/ 0 w 914376"/>
                  <a:gd name="connsiteY25" fmla="*/ 298633 h 578420"/>
                  <a:gd name="connsiteX26" fmla="*/ 72721 w 914376"/>
                  <a:gd name="connsiteY26" fmla="*/ 292953 h 578420"/>
                  <a:gd name="connsiteX27" fmla="*/ 73914 w 914376"/>
                  <a:gd name="connsiteY27" fmla="*/ 339511 h 578420"/>
                  <a:gd name="connsiteX28" fmla="*/ 126369 w 914376"/>
                  <a:gd name="connsiteY28" fmla="*/ 304312 h 578420"/>
                  <a:gd name="connsiteX29" fmla="*/ 125174 w 914376"/>
                  <a:gd name="connsiteY29" fmla="*/ 355408 h 578420"/>
                  <a:gd name="connsiteX30" fmla="*/ 202668 w 914376"/>
                  <a:gd name="connsiteY30" fmla="*/ 364487 h 578420"/>
                  <a:gd name="connsiteX31" fmla="*/ 309959 w 914376"/>
                  <a:gd name="connsiteY31" fmla="*/ 355408 h 578420"/>
                  <a:gd name="connsiteX32" fmla="*/ 422024 w 914376"/>
                  <a:gd name="connsiteY32" fmla="*/ 315664 h 578420"/>
                  <a:gd name="connsiteX33" fmla="*/ 549581 w 914376"/>
                  <a:gd name="connsiteY33" fmla="*/ 261162 h 578420"/>
                  <a:gd name="connsiteX34" fmla="*/ 549552 w 914376"/>
                  <a:gd name="connsiteY34" fmla="*/ 202339 h 578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4376" h="578420">
                    <a:moveTo>
                      <a:pt x="732576" y="485420"/>
                    </a:moveTo>
                    <a:cubicBezTo>
                      <a:pt x="738534" y="495068"/>
                      <a:pt x="755224" y="492799"/>
                      <a:pt x="757609" y="483146"/>
                    </a:cubicBezTo>
                    <a:moveTo>
                      <a:pt x="734361" y="453059"/>
                    </a:moveTo>
                    <a:cubicBezTo>
                      <a:pt x="743305" y="458169"/>
                      <a:pt x="760589" y="456463"/>
                      <a:pt x="759991" y="445110"/>
                    </a:cubicBezTo>
                    <a:moveTo>
                      <a:pt x="729594" y="417290"/>
                    </a:moveTo>
                    <a:cubicBezTo>
                      <a:pt x="737341" y="417290"/>
                      <a:pt x="758204" y="418424"/>
                      <a:pt x="757013" y="409341"/>
                    </a:cubicBezTo>
                    <a:moveTo>
                      <a:pt x="709922" y="394014"/>
                    </a:moveTo>
                    <a:cubicBezTo>
                      <a:pt x="716478" y="389469"/>
                      <a:pt x="734959" y="370168"/>
                      <a:pt x="724824" y="364487"/>
                    </a:cubicBezTo>
                    <a:moveTo>
                      <a:pt x="676546" y="390608"/>
                    </a:moveTo>
                    <a:cubicBezTo>
                      <a:pt x="687868" y="384359"/>
                      <a:pt x="700385" y="351998"/>
                      <a:pt x="686676" y="349160"/>
                    </a:cubicBezTo>
                    <a:moveTo>
                      <a:pt x="622300" y="384359"/>
                    </a:moveTo>
                    <a:cubicBezTo>
                      <a:pt x="640181" y="377546"/>
                      <a:pt x="656873" y="342346"/>
                      <a:pt x="644952" y="340077"/>
                    </a:cubicBezTo>
                    <a:moveTo>
                      <a:pt x="564484" y="376411"/>
                    </a:moveTo>
                    <a:cubicBezTo>
                      <a:pt x="593688" y="369032"/>
                      <a:pt x="602631" y="331563"/>
                      <a:pt x="591305" y="328153"/>
                    </a:cubicBezTo>
                    <a:moveTo>
                      <a:pt x="604418" y="544463"/>
                    </a:moveTo>
                    <a:cubicBezTo>
                      <a:pt x="634837" y="546782"/>
                      <a:pt x="651509" y="562066"/>
                      <a:pt x="663431" y="568308"/>
                    </a:cubicBezTo>
                    <a:moveTo>
                      <a:pt x="597267" y="236180"/>
                    </a:moveTo>
                    <a:cubicBezTo>
                      <a:pt x="624981" y="233626"/>
                      <a:pt x="652228" y="273998"/>
                      <a:pt x="690004" y="304176"/>
                    </a:cubicBezTo>
                    <a:moveTo>
                      <a:pt x="902873" y="57347"/>
                    </a:moveTo>
                    <a:cubicBezTo>
                      <a:pt x="908088" y="39758"/>
                      <a:pt x="912457" y="23234"/>
                      <a:pt x="914377" y="13628"/>
                    </a:cubicBezTo>
                    <a:moveTo>
                      <a:pt x="621652" y="578421"/>
                    </a:moveTo>
                    <a:cubicBezTo>
                      <a:pt x="628766" y="577296"/>
                      <a:pt x="635962" y="576763"/>
                      <a:pt x="643165" y="576828"/>
                    </a:cubicBezTo>
                    <a:moveTo>
                      <a:pt x="891725" y="0"/>
                    </a:moveTo>
                    <a:cubicBezTo>
                      <a:pt x="887697" y="10868"/>
                      <a:pt x="879038" y="32989"/>
                      <a:pt x="870407" y="54254"/>
                    </a:cubicBezTo>
                    <a:moveTo>
                      <a:pt x="141939" y="186985"/>
                    </a:moveTo>
                    <a:cubicBezTo>
                      <a:pt x="89367" y="204249"/>
                      <a:pt x="34923" y="237397"/>
                      <a:pt x="0" y="298633"/>
                    </a:cubicBezTo>
                    <a:cubicBezTo>
                      <a:pt x="19075" y="303173"/>
                      <a:pt x="56031" y="298633"/>
                      <a:pt x="72721" y="292953"/>
                    </a:cubicBezTo>
                    <a:cubicBezTo>
                      <a:pt x="73914" y="307716"/>
                      <a:pt x="73914" y="327018"/>
                      <a:pt x="73914" y="339511"/>
                    </a:cubicBezTo>
                    <a:cubicBezTo>
                      <a:pt x="90604" y="327018"/>
                      <a:pt x="110870" y="308850"/>
                      <a:pt x="126369" y="304312"/>
                    </a:cubicBezTo>
                    <a:cubicBezTo>
                      <a:pt x="125174" y="319070"/>
                      <a:pt x="125174" y="345185"/>
                      <a:pt x="125174" y="355408"/>
                    </a:cubicBezTo>
                    <a:cubicBezTo>
                      <a:pt x="147828" y="332698"/>
                      <a:pt x="190742" y="330426"/>
                      <a:pt x="202668" y="364487"/>
                    </a:cubicBezTo>
                    <a:cubicBezTo>
                      <a:pt x="212203" y="314529"/>
                      <a:pt x="290884" y="312258"/>
                      <a:pt x="309959" y="355408"/>
                    </a:cubicBezTo>
                    <a:cubicBezTo>
                      <a:pt x="331422" y="315664"/>
                      <a:pt x="386259" y="300902"/>
                      <a:pt x="422024" y="315664"/>
                    </a:cubicBezTo>
                    <a:cubicBezTo>
                      <a:pt x="437519" y="273651"/>
                      <a:pt x="505470" y="250944"/>
                      <a:pt x="549581" y="261162"/>
                    </a:cubicBezTo>
                    <a:cubicBezTo>
                      <a:pt x="534960" y="241913"/>
                      <a:pt x="537572" y="220630"/>
                      <a:pt x="549552" y="202339"/>
                    </a:cubicBezTo>
                  </a:path>
                </a:pathLst>
              </a:custGeom>
              <a:noFill/>
              <a:ln w="2328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BF8314B-0D60-2E12-379B-EAC374BCA9C3}"/>
                </a:ext>
              </a:extLst>
            </p:cNvPr>
            <p:cNvSpPr/>
            <p:nvPr/>
          </p:nvSpPr>
          <p:spPr>
            <a:xfrm>
              <a:off x="7698102" y="282467"/>
              <a:ext cx="23380" cy="12342"/>
            </a:xfrm>
            <a:custGeom>
              <a:avLst/>
              <a:gdLst>
                <a:gd name="connsiteX0" fmla="*/ 0 w 23380"/>
                <a:gd name="connsiteY0" fmla="*/ 0 h 12342"/>
                <a:gd name="connsiteX1" fmla="*/ 23381 w 23380"/>
                <a:gd name="connsiteY1" fmla="*/ 4119 h 12342"/>
                <a:gd name="connsiteX2" fmla="*/ 0 w 23380"/>
                <a:gd name="connsiteY2" fmla="*/ 0 h 1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80" h="12342">
                  <a:moveTo>
                    <a:pt x="0" y="0"/>
                  </a:moveTo>
                  <a:lnTo>
                    <a:pt x="23381" y="4119"/>
                  </a:lnTo>
                  <a:cubicBezTo>
                    <a:pt x="23381" y="4119"/>
                    <a:pt x="6925" y="25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3405" cap="flat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16" name="Picture 15" descr="A red and white logo&#10;&#10;Description automatically generated">
            <a:extLst>
              <a:ext uri="{FF2B5EF4-FFF2-40B4-BE49-F238E27FC236}">
                <a16:creationId xmlns:a16="http://schemas.microsoft.com/office/drawing/2014/main" id="{82DE0819-96B6-28F0-524B-5855551EEEC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898" t="19059" r="19125" b="18997"/>
          <a:stretch/>
        </p:blipFill>
        <p:spPr>
          <a:xfrm>
            <a:off x="6963434" y="1096231"/>
            <a:ext cx="1061145" cy="1077984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666E1B-57C1-DB60-849A-85C5D783306C}"/>
              </a:ext>
            </a:extLst>
          </p:cNvPr>
          <p:cNvCxnSpPr>
            <a:cxnSpLocks/>
          </p:cNvCxnSpPr>
          <p:nvPr/>
        </p:nvCxnSpPr>
        <p:spPr>
          <a:xfrm>
            <a:off x="287068" y="904283"/>
            <a:ext cx="6322532" cy="121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 8">
            <a:extLst>
              <a:ext uri="{FF2B5EF4-FFF2-40B4-BE49-F238E27FC236}">
                <a16:creationId xmlns:a16="http://schemas.microsoft.com/office/drawing/2014/main" id="{7D54BC9F-17A2-EC8E-27C4-7A22D14F019F}"/>
              </a:ext>
            </a:extLst>
          </p:cNvPr>
          <p:cNvSpPr/>
          <p:nvPr/>
        </p:nvSpPr>
        <p:spPr>
          <a:xfrm>
            <a:off x="432377" y="3135250"/>
            <a:ext cx="365760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4050"/>
              </a:lnSpc>
            </a:pPr>
            <a:r>
              <a:rPr lang="en-US" sz="3000" b="1" kern="0" spc="-48" dirty="0">
                <a:solidFill>
                  <a:srgbClr val="7030A0"/>
                </a:solidFill>
                <a:latin typeface="Inter" pitchFamily="34" charset="0"/>
                <a:ea typeface="Inter" pitchFamily="34" charset="-122"/>
              </a:rPr>
              <a:t>91%</a:t>
            </a:r>
          </a:p>
        </p:txBody>
      </p:sp>
      <p:sp>
        <p:nvSpPr>
          <p:cNvPr id="20" name="Text 9">
            <a:extLst>
              <a:ext uri="{FF2B5EF4-FFF2-40B4-BE49-F238E27FC236}">
                <a16:creationId xmlns:a16="http://schemas.microsoft.com/office/drawing/2014/main" id="{1D7F6053-E331-A980-E9AB-A7160E8BB0FE}"/>
              </a:ext>
            </a:extLst>
          </p:cNvPr>
          <p:cNvSpPr/>
          <p:nvPr/>
        </p:nvSpPr>
        <p:spPr>
          <a:xfrm>
            <a:off x="411578" y="3650331"/>
            <a:ext cx="2531812" cy="42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 people give an excuse of not being able to scan tickets at the station gates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roup 167">
            <a:extLst>
              <a:ext uri="{FF2B5EF4-FFF2-40B4-BE49-F238E27FC236}">
                <a16:creationId xmlns:a16="http://schemas.microsoft.com/office/drawing/2014/main" id="{3BCEA047-F6E4-3C9C-C594-47596D29EC71}"/>
              </a:ext>
            </a:extLst>
          </p:cNvPr>
          <p:cNvGrpSpPr/>
          <p:nvPr/>
        </p:nvGrpSpPr>
        <p:grpSpPr>
          <a:xfrm>
            <a:off x="3248832" y="1349367"/>
            <a:ext cx="2113943" cy="330111"/>
            <a:chOff x="2912896" y="1484978"/>
            <a:chExt cx="2113943" cy="330111"/>
          </a:xfrm>
        </p:grpSpPr>
        <p:pic>
          <p:nvPicPr>
            <p:cNvPr id="6" name="Image 0" descr="https://pitch-assets-ccb95893-de3f-4266-973c-20049231b248.s3.eu-west-1.amazonaws.com/d43b572f-3470-450e-bdba-587466c45610?pitch-bytes=1827&amp;pitch-content-type=image%2Fpng">
              <a:extLst>
                <a:ext uri="{FF2B5EF4-FFF2-40B4-BE49-F238E27FC236}">
                  <a16:creationId xmlns:a16="http://schemas.microsoft.com/office/drawing/2014/main" id="{BE622790-C38F-ADE9-47B4-10AB4941C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60000"/>
            </a:blip>
            <a:srcRect t="10651" b="12426"/>
            <a:stretch/>
          </p:blipFill>
          <p:spPr>
            <a:xfrm>
              <a:off x="2912896" y="1489108"/>
              <a:ext cx="423775" cy="325981"/>
            </a:xfrm>
            <a:prstGeom prst="rect">
              <a:avLst/>
            </a:prstGeom>
          </p:spPr>
        </p:pic>
        <p:pic>
          <p:nvPicPr>
            <p:cNvPr id="7" name="Image 1" descr="https://pitch-assets-ccb95893-de3f-4266-973c-20049231b248.s3.eu-west-1.amazonaws.com/51daacdb-c1e8-44fd-8a77-9a55a10ebd23?pitch-bytes=78733&amp;pitch-content-type=image%2Fpng">
              <a:extLst>
                <a:ext uri="{FF2B5EF4-FFF2-40B4-BE49-F238E27FC236}">
                  <a16:creationId xmlns:a16="http://schemas.microsoft.com/office/drawing/2014/main" id="{3441DBD9-CE95-387F-0379-128344874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60000"/>
            </a:blip>
            <a:srcRect t="15254" b="7823"/>
            <a:stretch/>
          </p:blipFill>
          <p:spPr>
            <a:xfrm>
              <a:off x="3679651" y="1484978"/>
              <a:ext cx="423775" cy="325981"/>
            </a:xfrm>
            <a:prstGeom prst="rect">
              <a:avLst/>
            </a:prstGeom>
          </p:spPr>
        </p:pic>
        <p:pic>
          <p:nvPicPr>
            <p:cNvPr id="8" name="Image 2" descr="https://pitch-assets-ccb95893-de3f-4266-973c-20049231b248.s3.eu-west-1.amazonaws.com/d1ea3882-5875-4c5b-8765-902b2770e75c?pitch-bytes=11313&amp;pitch-content-type=image%2Fpng">
              <a:extLst>
                <a:ext uri="{FF2B5EF4-FFF2-40B4-BE49-F238E27FC236}">
                  <a16:creationId xmlns:a16="http://schemas.microsoft.com/office/drawing/2014/main" id="{AB352242-75ED-78FF-8B64-82DF25904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60000"/>
            </a:blip>
            <a:srcRect t="9225" b="9802"/>
            <a:stretch/>
          </p:blipFill>
          <p:spPr>
            <a:xfrm>
              <a:off x="4437576" y="1551240"/>
              <a:ext cx="589263" cy="263849"/>
            </a:xfrm>
            <a:prstGeom prst="rect">
              <a:avLst/>
            </a:prstGeom>
          </p:spPr>
        </p:pic>
      </p:grpSp>
      <p:sp>
        <p:nvSpPr>
          <p:cNvPr id="50" name="Text 6">
            <a:extLst>
              <a:ext uri="{FF2B5EF4-FFF2-40B4-BE49-F238E27FC236}">
                <a16:creationId xmlns:a16="http://schemas.microsoft.com/office/drawing/2014/main" id="{23BABC38-4CB7-B9D4-DAE5-AFFAD6DBD248}"/>
              </a:ext>
            </a:extLst>
          </p:cNvPr>
          <p:cNvSpPr/>
          <p:nvPr/>
        </p:nvSpPr>
        <p:spPr>
          <a:xfrm>
            <a:off x="534023" y="477200"/>
            <a:ext cx="8082439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80"/>
              </a:lnSpc>
            </a:pPr>
            <a:r>
              <a:rPr lang="en-US" sz="2400" b="1" kern="0" spc="-36" dirty="0">
                <a:latin typeface="Inter" pitchFamily="34" charset="0"/>
                <a:ea typeface="Inter" pitchFamily="34" charset="-122"/>
                <a:cs typeface="Inter" pitchFamily="34" charset="-120"/>
              </a:rPr>
              <a:t>Existing Players Solving it but Poorly…</a:t>
            </a:r>
            <a:endParaRPr lang="en-US" sz="2400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A3D05F-F557-FF84-C724-A2B5D8EAF679}"/>
              </a:ext>
            </a:extLst>
          </p:cNvPr>
          <p:cNvCxnSpPr>
            <a:cxnSpLocks/>
          </p:cNvCxnSpPr>
          <p:nvPr/>
        </p:nvCxnSpPr>
        <p:spPr>
          <a:xfrm>
            <a:off x="534023" y="884297"/>
            <a:ext cx="8082439" cy="154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B77956E-28A0-CD54-1495-B49B89AC26B3}"/>
              </a:ext>
            </a:extLst>
          </p:cNvPr>
          <p:cNvCxnSpPr>
            <a:cxnSpLocks/>
          </p:cNvCxnSpPr>
          <p:nvPr/>
        </p:nvCxnSpPr>
        <p:spPr>
          <a:xfrm>
            <a:off x="521874" y="4887857"/>
            <a:ext cx="8082439" cy="154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Picture 50" descr="A screenshot of a phone&#10;&#10;Description automatically generated">
            <a:extLst>
              <a:ext uri="{FF2B5EF4-FFF2-40B4-BE49-F238E27FC236}">
                <a16:creationId xmlns:a16="http://schemas.microsoft.com/office/drawing/2014/main" id="{191DA385-37CC-E7B3-61FA-3B41ABC3E8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53" t="13284" r="4780" b="73474"/>
          <a:stretch/>
        </p:blipFill>
        <p:spPr>
          <a:xfrm>
            <a:off x="5645262" y="1222241"/>
            <a:ext cx="2698867" cy="854200"/>
          </a:xfrm>
          <a:prstGeom prst="rect">
            <a:avLst/>
          </a:prstGeom>
        </p:spPr>
      </p:pic>
      <p:pic>
        <p:nvPicPr>
          <p:cNvPr id="53" name="Image 2" descr="https://pitch-assets-ccb95893-de3f-4266-973c-20049231b248.s3.eu-west-1.amazonaws.com/d1ea3882-5875-4c5b-8765-902b2770e75c?pitch-bytes=11313&amp;pitch-content-type=image%2Fpng">
            <a:extLst>
              <a:ext uri="{FF2B5EF4-FFF2-40B4-BE49-F238E27FC236}">
                <a16:creationId xmlns:a16="http://schemas.microsoft.com/office/drawing/2014/main" id="{B46F8035-315A-25A9-EF5C-E50B7A4EB64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rcRect t="9225" b="9802"/>
          <a:stretch/>
        </p:blipFill>
        <p:spPr>
          <a:xfrm>
            <a:off x="8368418" y="1416805"/>
            <a:ext cx="589263" cy="263849"/>
          </a:xfrm>
          <a:prstGeom prst="rect">
            <a:avLst/>
          </a:prstGeom>
        </p:spPr>
      </p:pic>
      <p:pic>
        <p:nvPicPr>
          <p:cNvPr id="55" name="Picture 54" descr="A screenshot of a phone&#10;&#10;Description automatically generated">
            <a:extLst>
              <a:ext uri="{FF2B5EF4-FFF2-40B4-BE49-F238E27FC236}">
                <a16:creationId xmlns:a16="http://schemas.microsoft.com/office/drawing/2014/main" id="{C451FB08-6016-F951-12D0-1DD782B270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22" t="13541" r="4381" b="61914"/>
          <a:stretch/>
        </p:blipFill>
        <p:spPr>
          <a:xfrm>
            <a:off x="5645262" y="2065711"/>
            <a:ext cx="2696688" cy="1567745"/>
          </a:xfrm>
          <a:prstGeom prst="rect">
            <a:avLst/>
          </a:prstGeom>
        </p:spPr>
      </p:pic>
      <p:pic>
        <p:nvPicPr>
          <p:cNvPr id="58" name="Image 1" descr="https://pitch-assets-ccb95893-de3f-4266-973c-20049231b248.s3.eu-west-1.amazonaws.com/51daacdb-c1e8-44fd-8a77-9a55a10ebd23?pitch-bytes=78733&amp;pitch-content-type=image%2Fpng">
            <a:extLst>
              <a:ext uri="{FF2B5EF4-FFF2-40B4-BE49-F238E27FC236}">
                <a16:creationId xmlns:a16="http://schemas.microsoft.com/office/drawing/2014/main" id="{9F6844C0-C38C-8B97-E36D-3816ADE7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t="15254" b="7823"/>
          <a:stretch/>
        </p:blipFill>
        <p:spPr>
          <a:xfrm>
            <a:off x="8362111" y="2559729"/>
            <a:ext cx="423775" cy="325981"/>
          </a:xfrm>
          <a:prstGeom prst="rect">
            <a:avLst/>
          </a:prstGeom>
        </p:spPr>
      </p:pic>
      <p:pic>
        <p:nvPicPr>
          <p:cNvPr id="60" name="Picture 59" descr="A screenshot of a phone&#10;&#10;Description automatically generated">
            <a:extLst>
              <a:ext uri="{FF2B5EF4-FFF2-40B4-BE49-F238E27FC236}">
                <a16:creationId xmlns:a16="http://schemas.microsoft.com/office/drawing/2014/main" id="{366562C8-684D-5974-9B1E-2B95BAF986E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557" t="37624" r="4041" b="44784"/>
          <a:stretch/>
        </p:blipFill>
        <p:spPr>
          <a:xfrm>
            <a:off x="5643083" y="3606750"/>
            <a:ext cx="2696688" cy="1113802"/>
          </a:xfrm>
          <a:prstGeom prst="rect">
            <a:avLst/>
          </a:prstGeom>
        </p:spPr>
      </p:pic>
      <p:pic>
        <p:nvPicPr>
          <p:cNvPr id="61" name="Image 0" descr="https://pitch-assets-ccb95893-de3f-4266-973c-20049231b248.s3.eu-west-1.amazonaws.com/d43b572f-3470-450e-bdba-587466c45610?pitch-bytes=1827&amp;pitch-content-type=image%2Fpng">
            <a:extLst>
              <a:ext uri="{FF2B5EF4-FFF2-40B4-BE49-F238E27FC236}">
                <a16:creationId xmlns:a16="http://schemas.microsoft.com/office/drawing/2014/main" id="{12E1BEE7-8C12-E40D-E323-BCCA40F8A6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0651" b="12426"/>
          <a:stretch/>
        </p:blipFill>
        <p:spPr>
          <a:xfrm>
            <a:off x="8358359" y="4018463"/>
            <a:ext cx="423775" cy="3259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D44F45-47A5-65E5-6C6D-EE7ADBE81D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673" y="1680654"/>
            <a:ext cx="5233589" cy="2901934"/>
          </a:xfrm>
          <a:prstGeom prst="rect">
            <a:avLst/>
          </a:prstGeom>
        </p:spPr>
      </p:pic>
      <p:pic>
        <p:nvPicPr>
          <p:cNvPr id="2" name="Picture 1" descr="A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CE7953D7-1BF8-6214-C7B0-F43ED403DC9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162" t="31078" r="72636" b="34948"/>
          <a:stretch/>
        </p:blipFill>
        <p:spPr>
          <a:xfrm>
            <a:off x="2561471" y="1349367"/>
            <a:ext cx="353212" cy="37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631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E9E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3900" y="3325694"/>
            <a:ext cx="7744851" cy="1172724"/>
          </a:xfrm>
          <a:prstGeom prst="roundRect">
            <a:avLst>
              <a:gd name="adj" fmla="val 9421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7000"/>
              </a:srgbClr>
            </a:outerShdw>
          </a:effectLst>
        </p:spPr>
        <p:txBody>
          <a:bodyPr wrap="square" lIns="466157" tIns="161977" rIns="466157" bIns="161977" rtlCol="0" anchor="ctr"/>
          <a:lstStyle/>
          <a:p>
            <a:pPr algn="ctr">
              <a:lnSpc>
                <a:spcPts val="1680"/>
              </a:lnSpc>
            </a:pPr>
            <a:endParaRPr lang="en-US" sz="1200" dirty="0"/>
          </a:p>
        </p:txBody>
      </p:sp>
      <p:sp>
        <p:nvSpPr>
          <p:cNvPr id="4" name="Text 1"/>
          <p:cNvSpPr/>
          <p:nvPr/>
        </p:nvSpPr>
        <p:spPr>
          <a:xfrm>
            <a:off x="882748" y="3391380"/>
            <a:ext cx="7744850" cy="98508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475"/>
              </a:lnSpc>
            </a:pPr>
            <a:r>
              <a:rPr lang="en-US" sz="1600" kern="0" spc="-36" dirty="0">
                <a:latin typeface="Inter" pitchFamily="34" charset="0"/>
                <a:ea typeface="Inter" pitchFamily="34" charset="-122"/>
                <a:cs typeface="Inter" pitchFamily="34" charset="-120"/>
              </a:rPr>
              <a:t>We have </a:t>
            </a:r>
            <a:r>
              <a:rPr lang="en-US" sz="1600" b="1" kern="0" spc="-36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partnered with the Welsh Government </a:t>
            </a:r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digitize </a:t>
            </a:r>
            <a:r>
              <a:rPr lang="en-US" sz="160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</a:t>
            </a:r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ailcards for their citizens, bringing transparency with  Solana blockchain &amp; combating fraud with cryptographic wallet all while enhancing the travel experience with conversational AI.</a:t>
            </a:r>
            <a:endParaRPr lang="en-US" sz="1600" dirty="0"/>
          </a:p>
        </p:txBody>
      </p:sp>
      <p:pic>
        <p:nvPicPr>
          <p:cNvPr id="5" name="Image 0" descr="https://pitch-assets-ccb95893-de3f-4266-973c-20049231b248.s3.eu-west-1.amazonaws.com/b739b2cc-c9fd-4bad-8afc-077bb4c1f929?pitch-bytes=213283&amp;pitch-content-type=image%2Fpng"/>
          <p:cNvPicPr>
            <a:picLocks noChangeAspect="1"/>
          </p:cNvPicPr>
          <p:nvPr/>
        </p:nvPicPr>
        <p:blipFill rotWithShape="1">
          <a:blip r:embed="rId3"/>
          <a:srcRect b="5943"/>
          <a:stretch/>
        </p:blipFill>
        <p:spPr>
          <a:xfrm>
            <a:off x="1728111" y="857681"/>
            <a:ext cx="5736428" cy="24156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82148E-8BDF-BD78-4328-10EFE037726C}"/>
              </a:ext>
            </a:extLst>
          </p:cNvPr>
          <p:cNvSpPr txBox="1"/>
          <p:nvPr/>
        </p:nvSpPr>
        <p:spPr>
          <a:xfrm>
            <a:off x="236770" y="317748"/>
            <a:ext cx="8390828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75"/>
              </a:lnSpc>
            </a:pPr>
            <a:r>
              <a:rPr lang="en-US" sz="2400" b="1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Solution…</a:t>
            </a:r>
            <a:endParaRPr lang="en-US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1C19E0-0E13-1A32-1504-B2CE2D492AD0}"/>
              </a:ext>
            </a:extLst>
          </p:cNvPr>
          <p:cNvCxnSpPr>
            <a:cxnSpLocks/>
          </p:cNvCxnSpPr>
          <p:nvPr/>
        </p:nvCxnSpPr>
        <p:spPr>
          <a:xfrm>
            <a:off x="569297" y="794116"/>
            <a:ext cx="7802880" cy="149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B2F04E-CEA6-607D-BD70-6A468E05024F}"/>
              </a:ext>
            </a:extLst>
          </p:cNvPr>
          <p:cNvCxnSpPr>
            <a:cxnSpLocks/>
          </p:cNvCxnSpPr>
          <p:nvPr/>
        </p:nvCxnSpPr>
        <p:spPr>
          <a:xfrm>
            <a:off x="569297" y="4630880"/>
            <a:ext cx="7802880" cy="149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Image 0" descr="https://pitch-assets-ccb95893-de3f-4266-973c-20049231b248.s3.eu-west-1.amazonaws.com/d18b0ece-58cb-4755-b504-c2067a3141ff?pitch-bytes=39481&amp;pitch-content-type=image%2Fpng">
            <a:extLst>
              <a:ext uri="{FF2B5EF4-FFF2-40B4-BE49-F238E27FC236}">
                <a16:creationId xmlns:a16="http://schemas.microsoft.com/office/drawing/2014/main" id="{9994F1B5-4E44-0834-F6F9-2CF6664657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256" t="49434" b="42739"/>
          <a:stretch/>
        </p:blipFill>
        <p:spPr>
          <a:xfrm>
            <a:off x="3688202" y="4825752"/>
            <a:ext cx="2133640" cy="174798"/>
          </a:xfrm>
          <a:prstGeom prst="rect">
            <a:avLst/>
          </a:prstGeom>
          <a:ln>
            <a:noFill/>
          </a:ln>
        </p:spPr>
      </p:pic>
      <p:pic>
        <p:nvPicPr>
          <p:cNvPr id="11" name="Image 0" descr="https://pitch-assets-ccb95893-de3f-4266-973c-20049231b248.s3.eu-west-1.amazonaws.com/d18b0ece-58cb-4755-b504-c2067a3141ff?pitch-bytes=39481&amp;pitch-content-type=image%2Fpng">
            <a:extLst>
              <a:ext uri="{FF2B5EF4-FFF2-40B4-BE49-F238E27FC236}">
                <a16:creationId xmlns:a16="http://schemas.microsoft.com/office/drawing/2014/main" id="{AF957FAD-D558-886E-43F5-AA2DFFEEE9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9" t="37682" r="73263" b="37516"/>
          <a:stretch/>
        </p:blipFill>
        <p:spPr>
          <a:xfrm>
            <a:off x="3365116" y="4721120"/>
            <a:ext cx="391162" cy="387271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E4E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08" y="0"/>
            <a:ext cx="4572000" cy="5143500"/>
          </a:xfrm>
          <a:prstGeom prst="roundRect">
            <a:avLst>
              <a:gd name="adj" fmla="val -20000"/>
            </a:avLst>
          </a:prstGeom>
          <a:solidFill>
            <a:srgbClr val="FFFFFF"/>
          </a:solidFill>
          <a:ln/>
        </p:spPr>
        <p:txBody>
          <a:bodyPr wrap="square" lIns="254000" tIns="607219" rIns="254000" bIns="607219" rtlCol="0" anchor="ctr"/>
          <a:lstStyle/>
          <a:p>
            <a:pPr algn="ctr">
              <a:lnSpc>
                <a:spcPts val="1680"/>
              </a:lnSpc>
            </a:pPr>
            <a:endParaRPr lang="en-US" sz="1200" dirty="0"/>
          </a:p>
        </p:txBody>
      </p:sp>
      <p:sp>
        <p:nvSpPr>
          <p:cNvPr id="4" name="Text 1"/>
          <p:cNvSpPr/>
          <p:nvPr/>
        </p:nvSpPr>
        <p:spPr>
          <a:xfrm>
            <a:off x="448375" y="1718309"/>
            <a:ext cx="3933711" cy="170688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1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JurnyOn Product Demo: Elevate Your Rail Travel</a:t>
            </a:r>
            <a:endParaRPr lang="en-US" sz="1200" dirty="0"/>
          </a:p>
          <a:p>
            <a:pPr algn="l">
              <a:lnSpc>
                <a:spcPts val="1680"/>
              </a:lnSpc>
            </a:pPr>
            <a:endParaRPr lang="en-US" sz="1200" dirty="0"/>
          </a:p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Witness the future of rail travel with </a:t>
            </a:r>
            <a:r>
              <a:rPr lang="en-US" sz="1200" b="1" kern="0" spc="-48" dirty="0" err="1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JurnyOn</a:t>
            </a: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</a:p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</a:t>
            </a:r>
            <a:r>
              <a:rPr lang="en-US" sz="120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convenience</a:t>
            </a: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0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</a:t>
            </a: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&amp; seamless experience that sets us apart.</a:t>
            </a:r>
          </a:p>
          <a:p>
            <a:pPr algn="l">
              <a:lnSpc>
                <a:spcPts val="1680"/>
              </a:lnSpc>
            </a:pPr>
            <a:endParaRPr lang="en-US" sz="1200" kern="0" spc="-48" dirty="0">
              <a:solidFill>
                <a:srgbClr val="15151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Explore our user-friendly app, discover the power of blockchain security, &amp; reimagine rail cards &amp; ticketing. Get ready to revolutionize your travel experience with JurnyOn!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99554" y="618086"/>
            <a:ext cx="3657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400" b="1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Demo Video…</a:t>
            </a:r>
            <a:endParaRPr lang="en-US" sz="24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734CAA7-4F20-BB81-2041-7C73C9C4E4C0}"/>
              </a:ext>
            </a:extLst>
          </p:cNvPr>
          <p:cNvCxnSpPr>
            <a:cxnSpLocks/>
          </p:cNvCxnSpPr>
          <p:nvPr/>
        </p:nvCxnSpPr>
        <p:spPr>
          <a:xfrm flipV="1">
            <a:off x="268234" y="1208132"/>
            <a:ext cx="3719956" cy="115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EF5BF9-43B9-C4E9-6D34-6CD2D1D9772A}"/>
              </a:ext>
            </a:extLst>
          </p:cNvPr>
          <p:cNvCxnSpPr>
            <a:cxnSpLocks/>
          </p:cNvCxnSpPr>
          <p:nvPr/>
        </p:nvCxnSpPr>
        <p:spPr>
          <a:xfrm flipV="1">
            <a:off x="268234" y="4505580"/>
            <a:ext cx="3719956" cy="115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JurnyOn Demo">
            <a:hlinkClick r:id="" action="ppaction://media"/>
            <a:extLst>
              <a:ext uri="{FF2B5EF4-FFF2-40B4-BE49-F238E27FC236}">
                <a16:creationId xmlns:a16="http://schemas.microsoft.com/office/drawing/2014/main" id="{6D30DD8B-A1F5-E18E-1C47-CAFE1E2970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15708" y="-1"/>
            <a:ext cx="2894013" cy="5143500"/>
          </a:xfrm>
          <a:prstGeom prst="rect">
            <a:avLst/>
          </a:prstGeom>
          <a:solidFill>
            <a:srgbClr val="E4E1FF"/>
          </a:solidFill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08" y="0"/>
            <a:ext cx="9141792" cy="5143500"/>
          </a:xfrm>
          <a:prstGeom prst="roundRect">
            <a:avLst>
              <a:gd name="adj" fmla="val -20000"/>
            </a:avLst>
          </a:prstGeom>
          <a:solidFill>
            <a:srgbClr val="FFFFFF"/>
          </a:solidFill>
          <a:ln/>
        </p:spPr>
        <p:txBody>
          <a:bodyPr wrap="square" lIns="254000" tIns="607219" rIns="254000" bIns="607219" rtlCol="0" anchor="ctr"/>
          <a:lstStyle/>
          <a:p>
            <a:pPr algn="ctr">
              <a:lnSpc>
                <a:spcPts val="1680"/>
              </a:lnSpc>
            </a:pPr>
            <a:endParaRPr lang="en-US" sz="1200" dirty="0"/>
          </a:p>
        </p:txBody>
      </p:sp>
      <p:sp>
        <p:nvSpPr>
          <p:cNvPr id="4" name="Text 1"/>
          <p:cNvSpPr/>
          <p:nvPr/>
        </p:nvSpPr>
        <p:spPr>
          <a:xfrm>
            <a:off x="448375" y="1718309"/>
            <a:ext cx="3933711" cy="170688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268235" y="287495"/>
            <a:ext cx="8545174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80"/>
              </a:lnSpc>
            </a:pPr>
            <a:r>
              <a:rPr lang="en-US" sz="2400" b="1" kern="0" spc="-36" dirty="0" err="1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RailCard</a:t>
            </a:r>
            <a:r>
              <a:rPr lang="en-US" sz="2400" b="1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Chain</a:t>
            </a:r>
            <a:endParaRPr lang="en-US" sz="24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734CAA7-4F20-BB81-2041-7C73C9C4E4C0}"/>
              </a:ext>
            </a:extLst>
          </p:cNvPr>
          <p:cNvCxnSpPr>
            <a:cxnSpLocks/>
          </p:cNvCxnSpPr>
          <p:nvPr/>
        </p:nvCxnSpPr>
        <p:spPr>
          <a:xfrm flipV="1">
            <a:off x="268234" y="862532"/>
            <a:ext cx="8545175" cy="265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WhatsApp Video 2023-10-15 at 7.52.29 PM">
            <a:hlinkClick r:id="" action="ppaction://media"/>
            <a:extLst>
              <a:ext uri="{FF2B5EF4-FFF2-40B4-BE49-F238E27FC236}">
                <a16:creationId xmlns:a16="http://schemas.microsoft.com/office/drawing/2014/main" id="{18F75DBB-5207-65D3-5269-95C326FF64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0480" y="940750"/>
            <a:ext cx="1833520" cy="397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8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150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534376DB-E947-2643-92AA-1989D071431B}"/>
              </a:ext>
            </a:extLst>
          </p:cNvPr>
          <p:cNvSpPr/>
          <p:nvPr/>
        </p:nvSpPr>
        <p:spPr>
          <a:xfrm>
            <a:off x="551779" y="1055677"/>
            <a:ext cx="7878201" cy="532623"/>
          </a:xfrm>
          <a:prstGeom prst="rect">
            <a:avLst/>
          </a:prstGeom>
          <a:solidFill>
            <a:srgbClr val="F8F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Inter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8BAF3A-1DD2-0724-6DB4-0A999D5C3954}"/>
              </a:ext>
            </a:extLst>
          </p:cNvPr>
          <p:cNvCxnSpPr>
            <a:cxnSpLocks/>
          </p:cNvCxnSpPr>
          <p:nvPr/>
        </p:nvCxnSpPr>
        <p:spPr>
          <a:xfrm>
            <a:off x="551779" y="1048743"/>
            <a:ext cx="7878201" cy="7588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3"/>
          <p:cNvSpPr/>
          <p:nvPr/>
        </p:nvSpPr>
        <p:spPr>
          <a:xfrm>
            <a:off x="619958" y="418246"/>
            <a:ext cx="781002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3600"/>
              </a:lnSpc>
            </a:pPr>
            <a:r>
              <a:rPr lang="en-US" sz="2400" b="1" kern="0" spc="-24" dirty="0">
                <a:latin typeface="Inter" pitchFamily="34" charset="0"/>
                <a:ea typeface="Inter" pitchFamily="34" charset="-122"/>
              </a:rPr>
              <a:t>Making It Happen...</a:t>
            </a:r>
            <a:endParaRPr lang="en-US" sz="2400" b="1" dirty="0"/>
          </a:p>
        </p:txBody>
      </p:sp>
      <p:sp>
        <p:nvSpPr>
          <p:cNvPr id="10" name="Text 7"/>
          <p:cNvSpPr/>
          <p:nvPr/>
        </p:nvSpPr>
        <p:spPr>
          <a:xfrm>
            <a:off x="568184" y="1143836"/>
            <a:ext cx="2503243" cy="322722"/>
          </a:xfrm>
          <a:prstGeom prst="roundRect">
            <a:avLst>
              <a:gd name="adj" fmla="val 80000"/>
            </a:avLst>
          </a:prstGeom>
          <a:noFill/>
          <a:ln/>
          <a:effectLst>
            <a:outerShdw blurRad="254000" dist="25400" dir="5400000" algn="bl" rotWithShape="0">
              <a:srgbClr val="000000">
                <a:alpha val="7000"/>
              </a:srgbClr>
            </a:outerShdw>
          </a:effectLst>
        </p:spPr>
        <p:txBody>
          <a:bodyPr wrap="square" lIns="52917" tIns="38099" rIns="52917" bIns="38099" rtlCol="0" anchor="ctr"/>
          <a:lstStyle/>
          <a:p>
            <a:pPr algn="ctr">
              <a:lnSpc>
                <a:spcPts val="1680"/>
              </a:lnSpc>
            </a:pPr>
            <a:r>
              <a:rPr lang="en-US" sz="1200" dirty="0">
                <a:latin typeface="Inter"/>
              </a:rPr>
              <a:t>Current Future</a:t>
            </a:r>
          </a:p>
        </p:txBody>
      </p:sp>
      <p:sp>
        <p:nvSpPr>
          <p:cNvPr id="12" name="Text 9"/>
          <p:cNvSpPr/>
          <p:nvPr/>
        </p:nvSpPr>
        <p:spPr>
          <a:xfrm>
            <a:off x="3363070" y="1162920"/>
            <a:ext cx="2470753" cy="322722"/>
          </a:xfrm>
          <a:prstGeom prst="roundRect">
            <a:avLst>
              <a:gd name="adj" fmla="val 80000"/>
            </a:avLst>
          </a:prstGeom>
          <a:noFill/>
          <a:ln/>
          <a:effectLst>
            <a:outerShdw blurRad="254000" dist="25400" dir="5400000" algn="bl" rotWithShape="0">
              <a:srgbClr val="000000">
                <a:alpha val="7000"/>
              </a:srgbClr>
            </a:outerShdw>
          </a:effectLst>
        </p:spPr>
        <p:txBody>
          <a:bodyPr wrap="square" lIns="52917" tIns="38099" rIns="52917" bIns="38099" rtlCol="0" anchor="ctr"/>
          <a:lstStyle/>
          <a:p>
            <a:pPr algn="ctr">
              <a:lnSpc>
                <a:spcPts val="1680"/>
              </a:lnSpc>
            </a:pPr>
            <a:r>
              <a:rPr lang="en-US" sz="1200" dirty="0">
                <a:latin typeface="Inter"/>
              </a:rPr>
              <a:t>Near Future</a:t>
            </a:r>
          </a:p>
        </p:txBody>
      </p:sp>
      <p:sp>
        <p:nvSpPr>
          <p:cNvPr id="14" name="Text 11"/>
          <p:cNvSpPr/>
          <p:nvPr/>
        </p:nvSpPr>
        <p:spPr>
          <a:xfrm>
            <a:off x="6076571" y="1147003"/>
            <a:ext cx="2369816" cy="322722"/>
          </a:xfrm>
          <a:prstGeom prst="roundRect">
            <a:avLst>
              <a:gd name="adj" fmla="val 80000"/>
            </a:avLst>
          </a:prstGeom>
          <a:noFill/>
          <a:ln/>
          <a:effectLst>
            <a:outerShdw blurRad="254000" dist="25400" dir="5400000" algn="bl" rotWithShape="0">
              <a:srgbClr val="000000">
                <a:alpha val="7000"/>
              </a:srgbClr>
            </a:outerShdw>
          </a:effectLst>
        </p:spPr>
        <p:txBody>
          <a:bodyPr wrap="square" lIns="52917" tIns="38099" rIns="52917" bIns="38099" rtlCol="0" anchor="ctr"/>
          <a:lstStyle/>
          <a:p>
            <a:pPr algn="ctr">
              <a:lnSpc>
                <a:spcPts val="1680"/>
              </a:lnSpc>
            </a:pPr>
            <a:r>
              <a:rPr lang="en-US" sz="1200" dirty="0">
                <a:latin typeface="Inter"/>
              </a:rPr>
              <a:t>Distant Future</a:t>
            </a:r>
          </a:p>
        </p:txBody>
      </p:sp>
      <p:sp>
        <p:nvSpPr>
          <p:cNvPr id="16" name="Text 13"/>
          <p:cNvSpPr/>
          <p:nvPr/>
        </p:nvSpPr>
        <p:spPr>
          <a:xfrm>
            <a:off x="2584315" y="3607995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60"/>
              </a:lnSpc>
            </a:pPr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7D6B5B-5098-7B74-A54E-1D362C114F3A}"/>
              </a:ext>
            </a:extLst>
          </p:cNvPr>
          <p:cNvCxnSpPr>
            <a:cxnSpLocks/>
          </p:cNvCxnSpPr>
          <p:nvPr/>
        </p:nvCxnSpPr>
        <p:spPr>
          <a:xfrm>
            <a:off x="3180758" y="1056331"/>
            <a:ext cx="0" cy="361732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E3CC95-8E16-995D-B4CB-FCA862BF3115}"/>
              </a:ext>
            </a:extLst>
          </p:cNvPr>
          <p:cNvCxnSpPr>
            <a:cxnSpLocks/>
          </p:cNvCxnSpPr>
          <p:nvPr/>
        </p:nvCxnSpPr>
        <p:spPr>
          <a:xfrm>
            <a:off x="6015345" y="1056331"/>
            <a:ext cx="0" cy="363271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38B6E02-F77D-3142-AC18-0F469AFB35A2}"/>
              </a:ext>
            </a:extLst>
          </p:cNvPr>
          <p:cNvSpPr/>
          <p:nvPr/>
        </p:nvSpPr>
        <p:spPr>
          <a:xfrm>
            <a:off x="776743" y="1840703"/>
            <a:ext cx="2264048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RailCards sales (UK)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B61C41F-0576-DEF3-A110-837E3E4C5E31}"/>
              </a:ext>
            </a:extLst>
          </p:cNvPr>
          <p:cNvSpPr/>
          <p:nvPr/>
        </p:nvSpPr>
        <p:spPr>
          <a:xfrm>
            <a:off x="909731" y="1967645"/>
            <a:ext cx="132500" cy="12372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CC8D253C-0A6C-86A1-88C4-F3474DDDEE70}"/>
              </a:ext>
            </a:extLst>
          </p:cNvPr>
          <p:cNvSpPr/>
          <p:nvPr/>
        </p:nvSpPr>
        <p:spPr>
          <a:xfrm>
            <a:off x="3384487" y="3597205"/>
            <a:ext cx="2480378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Train Ticket sales  (UK)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2760939-0AF5-15EE-BCB1-1923C7E30148}"/>
              </a:ext>
            </a:extLst>
          </p:cNvPr>
          <p:cNvSpPr/>
          <p:nvPr/>
        </p:nvSpPr>
        <p:spPr>
          <a:xfrm>
            <a:off x="3534887" y="3687641"/>
            <a:ext cx="139517" cy="123729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838641D-CD8D-2819-0E1F-01078C0461DA}"/>
              </a:ext>
            </a:extLst>
          </p:cNvPr>
          <p:cNvSpPr/>
          <p:nvPr/>
        </p:nvSpPr>
        <p:spPr>
          <a:xfrm>
            <a:off x="3431356" y="1838453"/>
            <a:ext cx="2480377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00" b="0" kern="0" spc="-36" dirty="0">
                <a:solidFill>
                  <a:srgbClr val="151515"/>
                </a:solidFill>
                <a:latin typeface="Inter"/>
                <a:ea typeface="Inter" pitchFamily="34" charset="-122"/>
                <a:cs typeface="Inter" pitchFamily="34" charset="-120"/>
              </a:rPr>
              <a:t>Season Ticket sales  (UK</a:t>
            </a:r>
            <a:r>
              <a:rPr lang="en-US" sz="1600" b="0" kern="0" spc="-36" dirty="0">
                <a:solidFill>
                  <a:srgbClr val="151515"/>
                </a:solidFill>
                <a:latin typeface="Inter"/>
                <a:ea typeface="Inter" pitchFamily="34" charset="-122"/>
                <a:cs typeface="Inter" pitchFamily="34" charset="-120"/>
              </a:rPr>
              <a:t>)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81F1D3C-242A-8656-F755-2F6F5F35DB3E}"/>
              </a:ext>
            </a:extLst>
          </p:cNvPr>
          <p:cNvSpPr/>
          <p:nvPr/>
        </p:nvSpPr>
        <p:spPr>
          <a:xfrm>
            <a:off x="3526149" y="1923632"/>
            <a:ext cx="138989" cy="123729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553379D-3E22-8D99-76A7-4DF325970A52}"/>
              </a:ext>
            </a:extLst>
          </p:cNvPr>
          <p:cNvSpPr/>
          <p:nvPr/>
        </p:nvSpPr>
        <p:spPr>
          <a:xfrm>
            <a:off x="3408404" y="2444857"/>
            <a:ext cx="2480378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Bus Ticket sales  (UK)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9243DD0-C31B-CF62-9CF4-2F7EFCAE7095}"/>
              </a:ext>
            </a:extLst>
          </p:cNvPr>
          <p:cNvSpPr/>
          <p:nvPr/>
        </p:nvSpPr>
        <p:spPr>
          <a:xfrm>
            <a:off x="3555011" y="2563184"/>
            <a:ext cx="139517" cy="123729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A282CB3-1DCB-490E-9F80-811794903C03}"/>
              </a:ext>
            </a:extLst>
          </p:cNvPr>
          <p:cNvSpPr/>
          <p:nvPr/>
        </p:nvSpPr>
        <p:spPr>
          <a:xfrm>
            <a:off x="3388163" y="3026426"/>
            <a:ext cx="2510031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Loyalty Program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6A34DC-A09C-14E9-D16A-E91258517E0C}"/>
              </a:ext>
            </a:extLst>
          </p:cNvPr>
          <p:cNvSpPr/>
          <p:nvPr/>
        </p:nvSpPr>
        <p:spPr>
          <a:xfrm>
            <a:off x="3511400" y="3111605"/>
            <a:ext cx="141185" cy="123729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B596363-61A0-5B2A-E467-E3D6933A6BB7}"/>
              </a:ext>
            </a:extLst>
          </p:cNvPr>
          <p:cNvSpPr/>
          <p:nvPr/>
        </p:nvSpPr>
        <p:spPr>
          <a:xfrm>
            <a:off x="6232591" y="2434011"/>
            <a:ext cx="2257634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Subscription Model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2B8A71D-730E-2D3C-9522-827BEAC3C2A4}"/>
              </a:ext>
            </a:extLst>
          </p:cNvPr>
          <p:cNvSpPr/>
          <p:nvPr/>
        </p:nvSpPr>
        <p:spPr>
          <a:xfrm>
            <a:off x="6359991" y="2539019"/>
            <a:ext cx="126988" cy="123729"/>
          </a:xfrm>
          <a:prstGeom prst="ellipse">
            <a:avLst/>
          </a:prstGeom>
          <a:solidFill>
            <a:srgbClr val="5F4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5F4DFF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AF6D9B8-332E-18E6-10D2-00686BA673E6}"/>
              </a:ext>
            </a:extLst>
          </p:cNvPr>
          <p:cNvSpPr/>
          <p:nvPr/>
        </p:nvSpPr>
        <p:spPr>
          <a:xfrm>
            <a:off x="6232591" y="2968548"/>
            <a:ext cx="2257634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API Model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2A0A2EB-3B7B-B727-97DD-ECE75DA43506}"/>
              </a:ext>
            </a:extLst>
          </p:cNvPr>
          <p:cNvSpPr/>
          <p:nvPr/>
        </p:nvSpPr>
        <p:spPr>
          <a:xfrm>
            <a:off x="6343435" y="3053727"/>
            <a:ext cx="126988" cy="123729"/>
          </a:xfrm>
          <a:prstGeom prst="ellipse">
            <a:avLst/>
          </a:prstGeom>
          <a:solidFill>
            <a:srgbClr val="5F4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BF932D0-40C2-9C09-A2E6-33457E9CAD52}"/>
              </a:ext>
            </a:extLst>
          </p:cNvPr>
          <p:cNvSpPr/>
          <p:nvPr/>
        </p:nvSpPr>
        <p:spPr>
          <a:xfrm>
            <a:off x="6232591" y="1846223"/>
            <a:ext cx="2257634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Exp</a:t>
            </a:r>
            <a:r>
              <a:rPr lang="en-US" sz="160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</a:t>
            </a:r>
            <a:r>
              <a:rPr lang="en-US" sz="16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Into Europe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952F77F-DECF-A7F2-EBD4-F392856BCC3B}"/>
              </a:ext>
            </a:extLst>
          </p:cNvPr>
          <p:cNvSpPr/>
          <p:nvPr/>
        </p:nvSpPr>
        <p:spPr>
          <a:xfrm>
            <a:off x="6345361" y="1931402"/>
            <a:ext cx="129194" cy="123729"/>
          </a:xfrm>
          <a:prstGeom prst="ellipse">
            <a:avLst/>
          </a:prstGeom>
          <a:solidFill>
            <a:srgbClr val="5F4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C5A01C4-2E83-3A9E-B9B6-726262528BD7}"/>
              </a:ext>
            </a:extLst>
          </p:cNvPr>
          <p:cNvSpPr/>
          <p:nvPr/>
        </p:nvSpPr>
        <p:spPr>
          <a:xfrm>
            <a:off x="793557" y="2443527"/>
            <a:ext cx="2314916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Solana Blockchain 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7DE283E-2751-80AE-1165-2ED9A59A9BE4}"/>
              </a:ext>
            </a:extLst>
          </p:cNvPr>
          <p:cNvSpPr/>
          <p:nvPr/>
        </p:nvSpPr>
        <p:spPr>
          <a:xfrm>
            <a:off x="951173" y="2528706"/>
            <a:ext cx="124381" cy="12372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D4B5ED0-8158-B9C8-A5F6-EE476DF44D04}"/>
              </a:ext>
            </a:extLst>
          </p:cNvPr>
          <p:cNvSpPr/>
          <p:nvPr/>
        </p:nvSpPr>
        <p:spPr>
          <a:xfrm>
            <a:off x="783223" y="3019883"/>
            <a:ext cx="2346773" cy="32004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0" kern="0" spc="-36" dirty="0">
                <a:solidFill>
                  <a:srgbClr val="15151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Web3 Wallet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2701A07-2243-614A-4983-030080A9F64E}"/>
              </a:ext>
            </a:extLst>
          </p:cNvPr>
          <p:cNvSpPr/>
          <p:nvPr/>
        </p:nvSpPr>
        <p:spPr>
          <a:xfrm>
            <a:off x="949464" y="3105062"/>
            <a:ext cx="132002" cy="12372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2EB280C-6011-895E-1634-3E321AC64F45}"/>
              </a:ext>
            </a:extLst>
          </p:cNvPr>
          <p:cNvCxnSpPr>
            <a:cxnSpLocks/>
          </p:cNvCxnSpPr>
          <p:nvPr/>
        </p:nvCxnSpPr>
        <p:spPr>
          <a:xfrm>
            <a:off x="568184" y="4898812"/>
            <a:ext cx="8040441" cy="76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E8CBB2D-A32E-7DFA-54A7-2DB8264C49AD}"/>
              </a:ext>
            </a:extLst>
          </p:cNvPr>
          <p:cNvCxnSpPr>
            <a:cxnSpLocks/>
          </p:cNvCxnSpPr>
          <p:nvPr/>
        </p:nvCxnSpPr>
        <p:spPr>
          <a:xfrm>
            <a:off x="568184" y="1588301"/>
            <a:ext cx="7861796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D3D9DE7-9AB8-FFBF-ABE2-D2ACCD63E97D}"/>
              </a:ext>
            </a:extLst>
          </p:cNvPr>
          <p:cNvGrpSpPr/>
          <p:nvPr/>
        </p:nvGrpSpPr>
        <p:grpSpPr>
          <a:xfrm>
            <a:off x="349287" y="384371"/>
            <a:ext cx="8485223" cy="4558248"/>
            <a:chOff x="349287" y="384371"/>
            <a:chExt cx="8485223" cy="4558248"/>
          </a:xfrm>
        </p:grpSpPr>
        <p:sp>
          <p:nvSpPr>
            <p:cNvPr id="4" name="Text 1"/>
            <p:cNvSpPr/>
            <p:nvPr/>
          </p:nvSpPr>
          <p:spPr>
            <a:xfrm>
              <a:off x="461508" y="1637953"/>
              <a:ext cx="3657600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b"/>
            <a:lstStyle/>
            <a:p>
              <a:pPr algn="l">
                <a:lnSpc>
                  <a:spcPts val="2880"/>
                </a:lnSpc>
              </a:pPr>
              <a:endParaRPr lang="en-US" sz="2400" dirty="0">
                <a:latin typeface="Inter"/>
              </a:endParaRPr>
            </a:p>
          </p:txBody>
        </p:sp>
        <p:sp>
          <p:nvSpPr>
            <p:cNvPr id="5" name="Text 2"/>
            <p:cNvSpPr/>
            <p:nvPr/>
          </p:nvSpPr>
          <p:spPr>
            <a:xfrm>
              <a:off x="349287" y="384371"/>
              <a:ext cx="8485223" cy="3657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b"/>
            <a:lstStyle/>
            <a:p>
              <a:pPr algn="ctr">
                <a:lnSpc>
                  <a:spcPts val="2880"/>
                </a:lnSpc>
              </a:pPr>
              <a:r>
                <a:rPr lang="en-US" sz="2400" b="1" kern="0" spc="-36" dirty="0">
                  <a:latin typeface="Inter"/>
                  <a:ea typeface="Inter" pitchFamily="34" charset="-122"/>
                  <a:cs typeface="Inter" pitchFamily="34" charset="-120"/>
                </a:rPr>
                <a:t>Faring Well Up to Now…</a:t>
              </a:r>
              <a:endParaRPr lang="en-US" sz="2400" dirty="0">
                <a:latin typeface="Inter"/>
              </a:endParaRPr>
            </a:p>
          </p:txBody>
        </p:sp>
        <p:pic>
          <p:nvPicPr>
            <p:cNvPr id="12" name="Image 0" descr="https://pitch-assets-ccb95893-de3f-4266-973c-20049231b248.s3.eu-west-1.amazonaws.com/d18b0ece-58cb-4755-b504-c2067a3141ff?pitch-bytes=39481&amp;pitch-content-type=image%2Fpng">
              <a:extLst>
                <a:ext uri="{FF2B5EF4-FFF2-40B4-BE49-F238E27FC236}">
                  <a16:creationId xmlns:a16="http://schemas.microsoft.com/office/drawing/2014/main" id="{440DD14A-0880-C008-6558-7F1173ECDE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256" t="49434" b="42739"/>
            <a:stretch/>
          </p:blipFill>
          <p:spPr>
            <a:xfrm>
              <a:off x="1389283" y="4652333"/>
              <a:ext cx="1920294" cy="15731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" name="Image 0" descr="https://pitch-assets-ccb95893-de3f-4266-973c-20049231b248.s3.eu-west-1.amazonaws.com/d18b0ece-58cb-4755-b504-c2067a3141ff?pitch-bytes=39481&amp;pitch-content-type=image%2Fpng">
              <a:extLst>
                <a:ext uri="{FF2B5EF4-FFF2-40B4-BE49-F238E27FC236}">
                  <a16:creationId xmlns:a16="http://schemas.microsoft.com/office/drawing/2014/main" id="{C1CF667B-6CA4-34AE-5A3C-7E6E658135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39" t="37682" r="73263" b="37516"/>
            <a:stretch/>
          </p:blipFill>
          <p:spPr>
            <a:xfrm>
              <a:off x="932591" y="4431877"/>
              <a:ext cx="515875" cy="510742"/>
            </a:xfrm>
            <a:prstGeom prst="rect">
              <a:avLst/>
            </a:prstGeom>
            <a:ln>
              <a:noFill/>
            </a:ln>
          </p:spPr>
        </p:pic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22F9C5E-919E-F651-346E-B5161EB26036}"/>
                </a:ext>
              </a:extLst>
            </p:cNvPr>
            <p:cNvSpPr/>
            <p:nvPr/>
          </p:nvSpPr>
          <p:spPr>
            <a:xfrm>
              <a:off x="1011285" y="4474072"/>
              <a:ext cx="2309525" cy="38415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  <a:latin typeface="Inter"/>
              </a:endParaRPr>
            </a:p>
          </p:txBody>
        </p:sp>
        <p:pic>
          <p:nvPicPr>
            <p:cNvPr id="16" name="Picture 15" descr="A yellow circle with black text&#10;&#10;Description automatically generated">
              <a:extLst>
                <a:ext uri="{FF2B5EF4-FFF2-40B4-BE49-F238E27FC236}">
                  <a16:creationId xmlns:a16="http://schemas.microsoft.com/office/drawing/2014/main" id="{78E10E23-17ED-CE54-1C1D-9147B9062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8" t="13210" r="5425" b="14745"/>
            <a:stretch/>
          </p:blipFill>
          <p:spPr>
            <a:xfrm>
              <a:off x="3399504" y="4416977"/>
              <a:ext cx="1115107" cy="525642"/>
            </a:xfrm>
            <a:prstGeom prst="rect">
              <a:avLst/>
            </a:prstGeom>
          </p:spPr>
        </p:pic>
        <p:pic>
          <p:nvPicPr>
            <p:cNvPr id="21" name="Picture 20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CEB3D843-6EDB-84AF-F921-6B3E712DB8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688" b="17331"/>
            <a:stretch/>
          </p:blipFill>
          <p:spPr>
            <a:xfrm>
              <a:off x="4809114" y="4453086"/>
              <a:ext cx="1351148" cy="440338"/>
            </a:xfrm>
            <a:prstGeom prst="rect">
              <a:avLst/>
            </a:prstGeom>
          </p:spPr>
        </p:pic>
        <p:pic>
          <p:nvPicPr>
            <p:cNvPr id="49" name="Picture 48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E8B680C0-DE92-5EC8-63E1-CFD0CE451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72135" y="4528340"/>
              <a:ext cx="1621224" cy="202653"/>
            </a:xfrm>
            <a:prstGeom prst="rect">
              <a:avLst/>
            </a:prstGeom>
          </p:spPr>
        </p:pic>
        <p:sp>
          <p:nvSpPr>
            <p:cNvPr id="9" name="Shape 0">
              <a:extLst>
                <a:ext uri="{FF2B5EF4-FFF2-40B4-BE49-F238E27FC236}">
                  <a16:creationId xmlns:a16="http://schemas.microsoft.com/office/drawing/2014/main" id="{BB99AFD6-8FF3-3047-42FD-D98F3BF201BB}"/>
                </a:ext>
              </a:extLst>
            </p:cNvPr>
            <p:cNvSpPr/>
            <p:nvPr/>
          </p:nvSpPr>
          <p:spPr>
            <a:xfrm>
              <a:off x="680062" y="1055873"/>
              <a:ext cx="7735534" cy="0"/>
            </a:xfrm>
            <a:prstGeom prst="line">
              <a:avLst/>
            </a:prstGeom>
            <a:solidFill>
              <a:srgbClr val="5F4DFF"/>
            </a:solidFill>
            <a:ln w="5292">
              <a:solidFill>
                <a:schemeClr val="tx1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Shape 0">
              <a:extLst>
                <a:ext uri="{FF2B5EF4-FFF2-40B4-BE49-F238E27FC236}">
                  <a16:creationId xmlns:a16="http://schemas.microsoft.com/office/drawing/2014/main" id="{4016649A-A918-5AA8-CB5B-9D3BA7BFF55F}"/>
                </a:ext>
              </a:extLst>
            </p:cNvPr>
            <p:cNvSpPr/>
            <p:nvPr/>
          </p:nvSpPr>
          <p:spPr>
            <a:xfrm>
              <a:off x="601368" y="4195073"/>
              <a:ext cx="7735534" cy="0"/>
            </a:xfrm>
            <a:prstGeom prst="line">
              <a:avLst/>
            </a:prstGeom>
            <a:solidFill>
              <a:srgbClr val="5F4DFF"/>
            </a:solidFill>
            <a:ln w="5292">
              <a:solidFill>
                <a:schemeClr val="tx1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36AC793-9E3B-CE8E-93D6-5CB214EE0AD7}"/>
                </a:ext>
              </a:extLst>
            </p:cNvPr>
            <p:cNvSpPr/>
            <p:nvPr/>
          </p:nvSpPr>
          <p:spPr>
            <a:xfrm>
              <a:off x="575727" y="1414263"/>
              <a:ext cx="1029817" cy="1029817"/>
            </a:xfrm>
            <a:prstGeom prst="ellipse">
              <a:avLst/>
            </a:prstGeom>
            <a:solidFill>
              <a:srgbClr val="E4E1FF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" name="Rectangle 5" descr="Train">
              <a:extLst>
                <a:ext uri="{FF2B5EF4-FFF2-40B4-BE49-F238E27FC236}">
                  <a16:creationId xmlns:a16="http://schemas.microsoft.com/office/drawing/2014/main" id="{7D9BF74B-3142-1001-5910-D4CDE0833199}"/>
                </a:ext>
              </a:extLst>
            </p:cNvPr>
            <p:cNvSpPr/>
            <p:nvPr/>
          </p:nvSpPr>
          <p:spPr>
            <a:xfrm>
              <a:off x="791989" y="1630525"/>
              <a:ext cx="597294" cy="597294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323C52B-D9E9-3FC5-6693-4E60BDC1BC8A}"/>
                </a:ext>
              </a:extLst>
            </p:cNvPr>
            <p:cNvSpPr/>
            <p:nvPr/>
          </p:nvSpPr>
          <p:spPr>
            <a:xfrm>
              <a:off x="1826220" y="1414263"/>
              <a:ext cx="2427427" cy="1029817"/>
            </a:xfrm>
            <a:custGeom>
              <a:avLst/>
              <a:gdLst>
                <a:gd name="connsiteX0" fmla="*/ 0 w 2427427"/>
                <a:gd name="connsiteY0" fmla="*/ 0 h 1029817"/>
                <a:gd name="connsiteX1" fmla="*/ 2427427 w 2427427"/>
                <a:gd name="connsiteY1" fmla="*/ 0 h 1029817"/>
                <a:gd name="connsiteX2" fmla="*/ 2427427 w 2427427"/>
                <a:gd name="connsiteY2" fmla="*/ 1029817 h 1029817"/>
                <a:gd name="connsiteX3" fmla="*/ 0 w 2427427"/>
                <a:gd name="connsiteY3" fmla="*/ 1029817 h 1029817"/>
                <a:gd name="connsiteX4" fmla="*/ 0 w 2427427"/>
                <a:gd name="connsiteY4" fmla="*/ 0 h 102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427" h="1029817">
                  <a:moveTo>
                    <a:pt x="0" y="0"/>
                  </a:moveTo>
                  <a:lnTo>
                    <a:pt x="2427427" y="0"/>
                  </a:lnTo>
                  <a:lnTo>
                    <a:pt x="2427427" y="1029817"/>
                  </a:lnTo>
                  <a:lnTo>
                    <a:pt x="0" y="102981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l" defTabSz="5778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300" kern="1200" dirty="0"/>
                <a:t>Partnering with </a:t>
              </a:r>
              <a:r>
                <a:rPr lang="en-GB" sz="1300" b="1" kern="1200" dirty="0"/>
                <a:t>Transport for Wales</a:t>
              </a:r>
              <a:r>
                <a:rPr lang="en-GB" sz="1300" kern="1200" dirty="0"/>
                <a:t> to build the </a:t>
              </a:r>
              <a:r>
                <a:rPr lang="en-GB" sz="1300" b="1" kern="1200" dirty="0"/>
                <a:t>worlds 1</a:t>
              </a:r>
              <a:r>
                <a:rPr lang="en-GB" sz="1300" b="1" kern="1200" baseline="30000" dirty="0"/>
                <a:t>st</a:t>
              </a:r>
              <a:r>
                <a:rPr lang="en-GB" sz="1300" b="1" kern="1200" dirty="0"/>
                <a:t> </a:t>
              </a:r>
              <a:r>
                <a:rPr lang="en-GB" sz="1300" kern="1200" dirty="0"/>
                <a:t>Train Ticketing app on the Blockchain </a:t>
              </a:r>
              <a:endParaRPr lang="en-US" sz="1300" kern="12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12118FE-BCAB-44C9-3206-E32129C7DC9A}"/>
                </a:ext>
              </a:extLst>
            </p:cNvPr>
            <p:cNvSpPr/>
            <p:nvPr/>
          </p:nvSpPr>
          <p:spPr>
            <a:xfrm>
              <a:off x="4676609" y="1414263"/>
              <a:ext cx="1029817" cy="1029817"/>
            </a:xfrm>
            <a:prstGeom prst="ellipse">
              <a:avLst/>
            </a:prstGeom>
            <a:solidFill>
              <a:srgbClr val="E4E1FF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0" name="Rectangle 9" descr="Lock outline">
              <a:extLst>
                <a:ext uri="{FF2B5EF4-FFF2-40B4-BE49-F238E27FC236}">
                  <a16:creationId xmlns:a16="http://schemas.microsoft.com/office/drawing/2014/main" id="{9F86038E-1EB8-F5AD-7A9A-222B37938ADD}"/>
                </a:ext>
              </a:extLst>
            </p:cNvPr>
            <p:cNvSpPr/>
            <p:nvPr/>
          </p:nvSpPr>
          <p:spPr>
            <a:xfrm>
              <a:off x="4892871" y="1630525"/>
              <a:ext cx="597294" cy="597294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55A2BCF-7EA8-FEB1-724B-9CFBF668AD9A}"/>
                </a:ext>
              </a:extLst>
            </p:cNvPr>
            <p:cNvSpPr/>
            <p:nvPr/>
          </p:nvSpPr>
          <p:spPr>
            <a:xfrm>
              <a:off x="5927102" y="1414263"/>
              <a:ext cx="2427427" cy="1029817"/>
            </a:xfrm>
            <a:custGeom>
              <a:avLst/>
              <a:gdLst>
                <a:gd name="connsiteX0" fmla="*/ 0 w 2427427"/>
                <a:gd name="connsiteY0" fmla="*/ 0 h 1029817"/>
                <a:gd name="connsiteX1" fmla="*/ 2427427 w 2427427"/>
                <a:gd name="connsiteY1" fmla="*/ 0 h 1029817"/>
                <a:gd name="connsiteX2" fmla="*/ 2427427 w 2427427"/>
                <a:gd name="connsiteY2" fmla="*/ 1029817 h 1029817"/>
                <a:gd name="connsiteX3" fmla="*/ 0 w 2427427"/>
                <a:gd name="connsiteY3" fmla="*/ 1029817 h 1029817"/>
                <a:gd name="connsiteX4" fmla="*/ 0 w 2427427"/>
                <a:gd name="connsiteY4" fmla="*/ 0 h 102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427" h="1029817">
                  <a:moveTo>
                    <a:pt x="0" y="0"/>
                  </a:moveTo>
                  <a:lnTo>
                    <a:pt x="2427427" y="0"/>
                  </a:lnTo>
                  <a:lnTo>
                    <a:pt x="2427427" y="1029817"/>
                  </a:lnTo>
                  <a:lnTo>
                    <a:pt x="0" y="102981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l" defTabSz="5778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300" kern="1200" dirty="0"/>
                <a:t>Partnership with </a:t>
              </a:r>
              <a:r>
                <a:rPr lang="en-GB" sz="1300" b="1" kern="1200" dirty="0"/>
                <a:t>Yale Smart Lock System </a:t>
              </a:r>
              <a:r>
                <a:rPr lang="en-GB" sz="1300" kern="1200" dirty="0"/>
                <a:t>to build the </a:t>
              </a:r>
              <a:r>
                <a:rPr lang="en-GB" sz="1300" b="1" kern="1200" dirty="0"/>
                <a:t>world’s 1</a:t>
              </a:r>
              <a:r>
                <a:rPr lang="en-GB" sz="1300" b="1" kern="1200" baseline="30000" dirty="0"/>
                <a:t>st</a:t>
              </a:r>
              <a:r>
                <a:rPr lang="en-GB" sz="1300" b="1" kern="1200" dirty="0"/>
                <a:t>  </a:t>
              </a:r>
              <a:r>
                <a:rPr lang="en-GB" sz="1300" kern="1200" dirty="0"/>
                <a:t>Property Management Digital Web3 wallet.</a:t>
              </a:r>
              <a:endParaRPr lang="en-US" sz="1300" kern="12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A525E62-CD9D-0D07-780D-4CAFA64D3168}"/>
                </a:ext>
              </a:extLst>
            </p:cNvPr>
            <p:cNvSpPr/>
            <p:nvPr/>
          </p:nvSpPr>
          <p:spPr>
            <a:xfrm>
              <a:off x="575727" y="2878353"/>
              <a:ext cx="1029817" cy="1029817"/>
            </a:xfrm>
            <a:prstGeom prst="ellipse">
              <a:avLst/>
            </a:prstGeom>
            <a:solidFill>
              <a:srgbClr val="E4E1FF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Rectangle 18" descr="Dollar">
              <a:extLst>
                <a:ext uri="{FF2B5EF4-FFF2-40B4-BE49-F238E27FC236}">
                  <a16:creationId xmlns:a16="http://schemas.microsoft.com/office/drawing/2014/main" id="{C04E3201-5B29-5DFD-7087-D316706D87F5}"/>
                </a:ext>
              </a:extLst>
            </p:cNvPr>
            <p:cNvSpPr/>
            <p:nvPr/>
          </p:nvSpPr>
          <p:spPr>
            <a:xfrm>
              <a:off x="791989" y="3094615"/>
              <a:ext cx="597294" cy="597294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C22B413-A149-0CDF-6969-629B3A007F84}"/>
                </a:ext>
              </a:extLst>
            </p:cNvPr>
            <p:cNvSpPr/>
            <p:nvPr/>
          </p:nvSpPr>
          <p:spPr>
            <a:xfrm>
              <a:off x="1826220" y="2878353"/>
              <a:ext cx="2427427" cy="1029817"/>
            </a:xfrm>
            <a:custGeom>
              <a:avLst/>
              <a:gdLst>
                <a:gd name="connsiteX0" fmla="*/ 0 w 2427427"/>
                <a:gd name="connsiteY0" fmla="*/ 0 h 1029817"/>
                <a:gd name="connsiteX1" fmla="*/ 2427427 w 2427427"/>
                <a:gd name="connsiteY1" fmla="*/ 0 h 1029817"/>
                <a:gd name="connsiteX2" fmla="*/ 2427427 w 2427427"/>
                <a:gd name="connsiteY2" fmla="*/ 1029817 h 1029817"/>
                <a:gd name="connsiteX3" fmla="*/ 0 w 2427427"/>
                <a:gd name="connsiteY3" fmla="*/ 1029817 h 1029817"/>
                <a:gd name="connsiteX4" fmla="*/ 0 w 2427427"/>
                <a:gd name="connsiteY4" fmla="*/ 0 h 102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427" h="1029817">
                  <a:moveTo>
                    <a:pt x="0" y="0"/>
                  </a:moveTo>
                  <a:lnTo>
                    <a:pt x="2427427" y="0"/>
                  </a:lnTo>
                  <a:lnTo>
                    <a:pt x="2427427" y="1029817"/>
                  </a:lnTo>
                  <a:lnTo>
                    <a:pt x="0" y="102981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l" defTabSz="5778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300" kern="1200" dirty="0"/>
                <a:t>Paid pilot for Property Management Digital Wallets with </a:t>
              </a:r>
              <a:r>
                <a:rPr lang="en-GB" sz="1300" b="1" kern="1200" dirty="0"/>
                <a:t>Tricon Residential</a:t>
              </a:r>
              <a:r>
                <a:rPr lang="en-GB" sz="1300" kern="1200" dirty="0"/>
                <a:t> a NYSE listed company who manage 30,000 + homes across USA &amp; Canada</a:t>
              </a:r>
              <a:endParaRPr lang="en-US" sz="1300" kern="12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C9DDA74-4EF4-B9CE-77EF-D2C725176EA6}"/>
                </a:ext>
              </a:extLst>
            </p:cNvPr>
            <p:cNvSpPr/>
            <p:nvPr/>
          </p:nvSpPr>
          <p:spPr>
            <a:xfrm>
              <a:off x="4676609" y="2878353"/>
              <a:ext cx="1029817" cy="1029817"/>
            </a:xfrm>
            <a:prstGeom prst="ellipse">
              <a:avLst/>
            </a:prstGeom>
            <a:solidFill>
              <a:srgbClr val="E4E1FF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3" name="Rectangle 22" descr="Rocket">
              <a:extLst>
                <a:ext uri="{FF2B5EF4-FFF2-40B4-BE49-F238E27FC236}">
                  <a16:creationId xmlns:a16="http://schemas.microsoft.com/office/drawing/2014/main" id="{D7B00B02-4D92-79EE-5267-2282A708E8EF}"/>
                </a:ext>
              </a:extLst>
            </p:cNvPr>
            <p:cNvSpPr/>
            <p:nvPr/>
          </p:nvSpPr>
          <p:spPr>
            <a:xfrm>
              <a:off x="4892871" y="3094615"/>
              <a:ext cx="597294" cy="597294"/>
            </a:xfrm>
            <a:prstGeom prst="rect">
              <a:avLst/>
            </a:prstGeom>
            <a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3A7FF47-20D8-FBE5-2D37-29837C5D5EEA}"/>
                </a:ext>
              </a:extLst>
            </p:cNvPr>
            <p:cNvSpPr/>
            <p:nvPr/>
          </p:nvSpPr>
          <p:spPr>
            <a:xfrm>
              <a:off x="5927102" y="2878353"/>
              <a:ext cx="2427427" cy="1029817"/>
            </a:xfrm>
            <a:custGeom>
              <a:avLst/>
              <a:gdLst>
                <a:gd name="connsiteX0" fmla="*/ 0 w 2427427"/>
                <a:gd name="connsiteY0" fmla="*/ 0 h 1029817"/>
                <a:gd name="connsiteX1" fmla="*/ 2427427 w 2427427"/>
                <a:gd name="connsiteY1" fmla="*/ 0 h 1029817"/>
                <a:gd name="connsiteX2" fmla="*/ 2427427 w 2427427"/>
                <a:gd name="connsiteY2" fmla="*/ 1029817 h 1029817"/>
                <a:gd name="connsiteX3" fmla="*/ 0 w 2427427"/>
                <a:gd name="connsiteY3" fmla="*/ 1029817 h 1029817"/>
                <a:gd name="connsiteX4" fmla="*/ 0 w 2427427"/>
                <a:gd name="connsiteY4" fmla="*/ 0 h 102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427" h="1029817">
                  <a:moveTo>
                    <a:pt x="0" y="0"/>
                  </a:moveTo>
                  <a:lnTo>
                    <a:pt x="2427427" y="0"/>
                  </a:lnTo>
                  <a:lnTo>
                    <a:pt x="2427427" y="1029817"/>
                  </a:lnTo>
                  <a:lnTo>
                    <a:pt x="0" y="102981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l" defTabSz="5778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300" kern="1200" dirty="0"/>
                <a:t>Our tech is going </a:t>
              </a:r>
              <a:r>
                <a:rPr lang="en-GB" sz="1300" b="1" kern="1200" dirty="0"/>
                <a:t>to the Moon </a:t>
              </a:r>
              <a:r>
                <a:rPr lang="en-GB" sz="1300" kern="1200" dirty="0"/>
                <a:t>on a  </a:t>
              </a:r>
              <a:r>
                <a:rPr lang="en-GB" sz="1300" b="1" kern="1200" dirty="0"/>
                <a:t>SpaceX </a:t>
              </a:r>
              <a:r>
                <a:rPr lang="en-GB" sz="1300" kern="1200" dirty="0"/>
                <a:t>rocket - Nov’2023 </a:t>
              </a:r>
              <a:endParaRPr lang="en-US" sz="1300" kern="1200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2609</TotalTime>
  <Words>639</Words>
  <Application>Microsoft Office PowerPoint</Application>
  <PresentationFormat>On-screen Show (16:9)</PresentationFormat>
  <Paragraphs>102</Paragraphs>
  <Slides>13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Inter</vt:lpstr>
      <vt:lpstr>Intr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JurnyOn Worlds 1st Blockchain based Railcard &amp; Train Ticketing App Built on Solana</dc:title>
  <dc:subject>PptxGenJS Presentation</dc:subject>
  <dc:creator>Pitch Software GmbH</dc:creator>
  <cp:lastModifiedBy>Divya Prashanth</cp:lastModifiedBy>
  <cp:revision>53</cp:revision>
  <dcterms:created xsi:type="dcterms:W3CDTF">2023-10-13T01:12:03Z</dcterms:created>
  <dcterms:modified xsi:type="dcterms:W3CDTF">2023-10-15T19:37:51Z</dcterms:modified>
</cp:coreProperties>
</file>